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60" r:id="rId2"/>
    <p:sldId id="265" r:id="rId3"/>
    <p:sldId id="275" r:id="rId4"/>
    <p:sldId id="351" r:id="rId5"/>
    <p:sldId id="350" r:id="rId6"/>
    <p:sldId id="352" r:id="rId7"/>
    <p:sldId id="353" r:id="rId8"/>
    <p:sldId id="354" r:id="rId9"/>
    <p:sldId id="347" r:id="rId10"/>
    <p:sldId id="348" r:id="rId11"/>
    <p:sldId id="273" r:id="rId12"/>
    <p:sldId id="342" r:id="rId13"/>
    <p:sldId id="276" r:id="rId14"/>
    <p:sldId id="346"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98D77"/>
    <a:srgbClr val="FF6948"/>
    <a:srgbClr val="FF9300"/>
    <a:srgbClr val="FF0029"/>
    <a:srgbClr val="FF8AD8"/>
    <a:srgbClr val="003399"/>
    <a:srgbClr val="3333CC"/>
    <a:srgbClr val="00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58"/>
    <p:restoredTop sz="81352" autoAdjust="0"/>
  </p:normalViewPr>
  <p:slideViewPr>
    <p:cSldViewPr>
      <p:cViewPr varScale="1">
        <p:scale>
          <a:sx n="70" d="100"/>
          <a:sy n="70" d="100"/>
        </p:scale>
        <p:origin x="2112" y="3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0" d="100"/>
          <a:sy n="60" d="100"/>
        </p:scale>
        <p:origin x="3274" y="6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308390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26A326D-4220-447F-AFF6-C8E5535B19AD}" type="datetimeFigureOut">
              <a:rPr kumimoji="1" lang="ja-JP" altLang="en-US" smtClean="0"/>
              <a:pPr/>
              <a:t>2020/9/24</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3727847F-50D7-4262-AA24-1C4F7229F50C}" type="slidenum">
              <a:rPr kumimoji="1" lang="ja-JP" altLang="en-US" smtClean="0"/>
              <a:pPr/>
              <a:t>‹#›</a:t>
            </a:fld>
            <a:endParaRPr kumimoji="1" lang="ja-JP" altLang="en-US"/>
          </a:p>
        </p:txBody>
      </p:sp>
    </p:spTree>
    <p:extLst>
      <p:ext uri="{BB962C8B-B14F-4D97-AF65-F5344CB8AC3E}">
        <p14:creationId xmlns:p14="http://schemas.microsoft.com/office/powerpoint/2010/main" val="29403692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200" dirty="0">
              <a:latin typeface="Meiryo" charset="-128"/>
              <a:ea typeface="Meiryo" charset="-128"/>
              <a:cs typeface="Meiryo" charset="-128"/>
            </a:endParaRPr>
          </a:p>
        </p:txBody>
      </p:sp>
      <p:sp>
        <p:nvSpPr>
          <p:cNvPr id="4" name="スライド番号プレースホルダー 3"/>
          <p:cNvSpPr>
            <a:spLocks noGrp="1"/>
          </p:cNvSpPr>
          <p:nvPr>
            <p:ph type="sldNum" sz="quarter" idx="10"/>
          </p:nvPr>
        </p:nvSpPr>
        <p:spPr/>
        <p:txBody>
          <a:bodyPr/>
          <a:lstStyle/>
          <a:p>
            <a:fld id="{3727847F-50D7-4262-AA24-1C4F7229F50C}" type="slidenum">
              <a:rPr kumimoji="1" lang="ja-JP" altLang="en-US" smtClean="0"/>
              <a:pPr/>
              <a:t>1</a:t>
            </a:fld>
            <a:endParaRPr kumimoji="1" lang="ja-JP" altLang="en-US"/>
          </a:p>
        </p:txBody>
      </p:sp>
    </p:spTree>
    <p:extLst>
      <p:ext uri="{BB962C8B-B14F-4D97-AF65-F5344CB8AC3E}">
        <p14:creationId xmlns:p14="http://schemas.microsoft.com/office/powerpoint/2010/main" val="120865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940A8BDD-3B41-4913-93B5-9AED780A8101}" type="slidenum">
              <a:rPr lang="en-US" altLang="ja-JP" smtClean="0">
                <a:latin typeface="Arial" pitchFamily="34" charset="0"/>
              </a:rPr>
              <a:pPr/>
              <a:t>12</a:t>
            </a:fld>
            <a:endParaRPr lang="en-US" altLang="ja-JP">
              <a:latin typeface="Arial" pitchFamily="34"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normAutofit/>
          </a:bodyPr>
          <a:lstStyle/>
          <a:p>
            <a:pPr eaLnBrk="1" hangingPunct="1"/>
            <a:endParaRPr lang="ja-JP"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95114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latin typeface="+mn-ea"/>
                <a:ea typeface="+mn-ea"/>
              </a:rPr>
              <a:t>グループメンバーを知ることもアイス・ブレイキングの重要な目的の一つです。</a:t>
            </a:r>
            <a:endParaRPr lang="en-US" altLang="ja-JP" dirty="0">
              <a:latin typeface="+mn-ea"/>
              <a:ea typeface="+mn-ea"/>
            </a:endParaRPr>
          </a:p>
          <a:p>
            <a:r>
              <a:rPr lang="ja-JP" altLang="en-US">
                <a:latin typeface="+mn-ea"/>
                <a:ea typeface="+mn-ea"/>
              </a:rPr>
              <a:t>ゲーム的な要素も多いアイス・ブレイキングですが、以後のグループワークに役立つよう専門性や経験がわかるような簡単なメンバー紹介の要素も必要です。</a:t>
            </a:r>
            <a:endParaRPr lang="en-US" altLang="ja-JP" dirty="0">
              <a:latin typeface="+mn-ea"/>
              <a:ea typeface="+mn-ea"/>
            </a:endParaRPr>
          </a:p>
          <a:p>
            <a:r>
              <a:rPr lang="ja-JP" altLang="en-US">
                <a:latin typeface="+mn-ea"/>
                <a:ea typeface="+mn-ea"/>
              </a:rPr>
              <a:t>まず自己紹介（</a:t>
            </a:r>
            <a:r>
              <a:rPr lang="en-US" altLang="ja-JP" dirty="0">
                <a:latin typeface="+mn-ea"/>
                <a:ea typeface="+mn-ea"/>
              </a:rPr>
              <a:t>1</a:t>
            </a:r>
            <a:r>
              <a:rPr lang="ja-JP" altLang="en-US">
                <a:latin typeface="+mn-ea"/>
                <a:ea typeface="+mn-ea"/>
              </a:rPr>
              <a:t>分）をします。自己紹介の中には必ずテーマを含めてもらうこととします</a:t>
            </a:r>
          </a:p>
        </p:txBody>
      </p:sp>
      <p:sp>
        <p:nvSpPr>
          <p:cNvPr id="4" name="スライド番号プレースホルダー 3"/>
          <p:cNvSpPr>
            <a:spLocks noGrp="1"/>
          </p:cNvSpPr>
          <p:nvPr>
            <p:ph type="sldNum" sz="quarter" idx="10"/>
          </p:nvPr>
        </p:nvSpPr>
        <p:spPr/>
        <p:txBody>
          <a:bodyPr/>
          <a:lstStyle/>
          <a:p>
            <a:fld id="{E2290DB8-B477-4852-BA22-2C06507669D5}" type="slidenum">
              <a:rPr kumimoji="1" lang="ja-JP" altLang="en-US" smtClean="0"/>
              <a:pPr/>
              <a:t>2</a:t>
            </a:fld>
            <a:endParaRPr kumimoji="1" lang="ja-JP" altLang="en-US"/>
          </a:p>
        </p:txBody>
      </p:sp>
    </p:spTree>
    <p:extLst>
      <p:ext uri="{BB962C8B-B14F-4D97-AF65-F5344CB8AC3E}">
        <p14:creationId xmlns:p14="http://schemas.microsoft.com/office/powerpoint/2010/main" val="204382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3727847F-50D7-4262-AA24-1C4F7229F50C}" type="slidenum">
              <a:rPr kumimoji="1" lang="ja-JP" altLang="en-US" smtClean="0"/>
              <a:pPr/>
              <a:t>4</a:t>
            </a:fld>
            <a:endParaRPr kumimoji="1" lang="ja-JP" altLang="en-US"/>
          </a:p>
        </p:txBody>
      </p:sp>
    </p:spTree>
    <p:extLst>
      <p:ext uri="{BB962C8B-B14F-4D97-AF65-F5344CB8AC3E}">
        <p14:creationId xmlns:p14="http://schemas.microsoft.com/office/powerpoint/2010/main" val="1442130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27847F-50D7-4262-AA24-1C4F7229F50C}"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55950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27847F-50D7-4262-AA24-1C4F7229F50C}"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622774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27847F-50D7-4262-AA24-1C4F7229F50C}"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6953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27847F-50D7-4262-AA24-1C4F7229F50C}"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15571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727847F-50D7-4262-AA24-1C4F7229F50C}" type="slidenum">
              <a:rPr kumimoji="1" lang="ja-JP" altLang="en-US" smtClean="0"/>
              <a:pPr/>
              <a:t>10</a:t>
            </a:fld>
            <a:endParaRPr kumimoji="1" lang="ja-JP" altLang="en-US"/>
          </a:p>
        </p:txBody>
      </p:sp>
    </p:spTree>
    <p:extLst>
      <p:ext uri="{BB962C8B-B14F-4D97-AF65-F5344CB8AC3E}">
        <p14:creationId xmlns:p14="http://schemas.microsoft.com/office/powerpoint/2010/main" val="1507074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727847F-50D7-4262-AA24-1C4F7229F50C}" type="slidenum">
              <a:rPr kumimoji="1" lang="ja-JP" altLang="en-US" smtClean="0"/>
              <a:pPr/>
              <a:t>11</a:t>
            </a:fld>
            <a:endParaRPr kumimoji="1" lang="ja-JP" altLang="en-US"/>
          </a:p>
        </p:txBody>
      </p:sp>
    </p:spTree>
    <p:extLst>
      <p:ext uri="{BB962C8B-B14F-4D97-AF65-F5344CB8AC3E}">
        <p14:creationId xmlns:p14="http://schemas.microsoft.com/office/powerpoint/2010/main" val="2494897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Tree>
    <p:extLst>
      <p:ext uri="{BB962C8B-B14F-4D97-AF65-F5344CB8AC3E}">
        <p14:creationId xmlns:p14="http://schemas.microsoft.com/office/powerpoint/2010/main" val="23928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417C28CE-6BA3-4F1C-95A0-F992745AF2F2}"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7713B219-BFD0-4C2D-9CF4-3B7F129166CB}" type="slidenum">
              <a:rPr kumimoji="1" lang="ja-JP" altLang="en-US" smtClean="0"/>
              <a:pPr/>
              <a:t>‹#›</a:t>
            </a:fld>
            <a:endParaRPr kumimoji="1" lang="ja-JP" altLang="en-US"/>
          </a:p>
        </p:txBody>
      </p:sp>
    </p:spTree>
    <p:extLst>
      <p:ext uri="{BB962C8B-B14F-4D97-AF65-F5344CB8AC3E}">
        <p14:creationId xmlns:p14="http://schemas.microsoft.com/office/powerpoint/2010/main" val="443075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417C28CE-6BA3-4F1C-95A0-F992745AF2F2}" type="datetimeFigureOut">
              <a:rPr kumimoji="1" lang="ja-JP" altLang="en-US" smtClean="0"/>
              <a:pPr/>
              <a:t>2020/9/24</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7713B219-BFD0-4C2D-9CF4-3B7F129166CB}" type="slidenum">
              <a:rPr kumimoji="1" lang="ja-JP" altLang="en-US" smtClean="0"/>
              <a:pPr/>
              <a:t>‹#›</a:t>
            </a:fld>
            <a:endParaRPr kumimoji="1" lang="ja-JP" altLang="en-US"/>
          </a:p>
        </p:txBody>
      </p:sp>
    </p:spTree>
    <p:extLst>
      <p:ext uri="{BB962C8B-B14F-4D97-AF65-F5344CB8AC3E}">
        <p14:creationId xmlns:p14="http://schemas.microsoft.com/office/powerpoint/2010/main" val="93128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63671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402360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81521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17775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kumimoji="1" lang="ja-JP" altLang="en-US" dirty="0"/>
              <a:t>マスター タイトルの書式設定</a:t>
            </a:r>
          </a:p>
        </p:txBody>
      </p:sp>
    </p:spTree>
    <p:extLst>
      <p:ext uri="{BB962C8B-B14F-4D97-AF65-F5344CB8AC3E}">
        <p14:creationId xmlns:p14="http://schemas.microsoft.com/office/powerpoint/2010/main" val="48736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417C28CE-6BA3-4F1C-95A0-F992745AF2F2}" type="datetimeFigureOut">
              <a:rPr kumimoji="1" lang="ja-JP" altLang="en-US" smtClean="0"/>
              <a:pPr/>
              <a:t>2020/9/24</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p>
            <a:fld id="{7713B219-BFD0-4C2D-9CF4-3B7F129166CB}" type="slidenum">
              <a:rPr kumimoji="1" lang="ja-JP" altLang="en-US" smtClean="0"/>
              <a:pPr/>
              <a:t>‹#›</a:t>
            </a:fld>
            <a:endParaRPr kumimoji="1" lang="ja-JP" altLang="en-US"/>
          </a:p>
        </p:txBody>
      </p:sp>
    </p:spTree>
    <p:extLst>
      <p:ext uri="{BB962C8B-B14F-4D97-AF65-F5344CB8AC3E}">
        <p14:creationId xmlns:p14="http://schemas.microsoft.com/office/powerpoint/2010/main" val="240701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417C28CE-6BA3-4F1C-95A0-F992745AF2F2}" type="datetimeFigureOut">
              <a:rPr kumimoji="1" lang="ja-JP" altLang="en-US" smtClean="0"/>
              <a:pPr/>
              <a:t>2020/9/24</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7713B219-BFD0-4C2D-9CF4-3B7F129166CB}" type="slidenum">
              <a:rPr kumimoji="1" lang="ja-JP" altLang="en-US" smtClean="0"/>
              <a:pPr/>
              <a:t>‹#›</a:t>
            </a:fld>
            <a:endParaRPr kumimoji="1" lang="ja-JP" altLang="en-US"/>
          </a:p>
        </p:txBody>
      </p:sp>
    </p:spTree>
    <p:extLst>
      <p:ext uri="{BB962C8B-B14F-4D97-AF65-F5344CB8AC3E}">
        <p14:creationId xmlns:p14="http://schemas.microsoft.com/office/powerpoint/2010/main" val="355924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417C28CE-6BA3-4F1C-95A0-F992745AF2F2}" type="datetimeFigureOut">
              <a:rPr kumimoji="1" lang="ja-JP" altLang="en-US" smtClean="0"/>
              <a:pPr/>
              <a:t>2020/9/24</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7713B219-BFD0-4C2D-9CF4-3B7F129166CB}" type="slidenum">
              <a:rPr kumimoji="1" lang="ja-JP" altLang="en-US" smtClean="0"/>
              <a:pPr/>
              <a:t>‹#›</a:t>
            </a:fld>
            <a:endParaRPr kumimoji="1" lang="ja-JP" altLang="en-US"/>
          </a:p>
        </p:txBody>
      </p:sp>
    </p:spTree>
    <p:extLst>
      <p:ext uri="{BB962C8B-B14F-4D97-AF65-F5344CB8AC3E}">
        <p14:creationId xmlns:p14="http://schemas.microsoft.com/office/powerpoint/2010/main" val="193817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cxnSp>
        <p:nvCxnSpPr>
          <p:cNvPr id="10" name="直線コネクタ 9"/>
          <p:cNvCxnSpPr/>
          <p:nvPr userDrawn="1"/>
        </p:nvCxnSpPr>
        <p:spPr>
          <a:xfrm>
            <a:off x="0" y="6525344"/>
            <a:ext cx="9144000" cy="0"/>
          </a:xfrm>
          <a:prstGeom prst="line">
            <a:avLst/>
          </a:prstGeom>
          <a:ln w="38100">
            <a:solidFill>
              <a:schemeClr val="accent3">
                <a:lumMod val="75000"/>
                <a:alpha val="37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userDrawn="1"/>
        </p:nvSpPr>
        <p:spPr>
          <a:xfrm>
            <a:off x="2699792" y="6558621"/>
            <a:ext cx="6444208" cy="369332"/>
          </a:xfrm>
          <a:prstGeom prst="rect">
            <a:avLst/>
          </a:prstGeom>
          <a:noFill/>
        </p:spPr>
        <p:txBody>
          <a:bodyPr wrap="square" rtlCol="0">
            <a:spAutoFit/>
          </a:bodyPr>
          <a:lstStyle/>
          <a:p>
            <a:r>
              <a:rPr lang="en-US" altLang="ja-JP" b="1"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E</a:t>
            </a:r>
            <a:r>
              <a:rPr lang="en-US" altLang="ja-JP" b="1" dirty="0">
                <a:solidFill>
                  <a:schemeClr val="accent3">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ducation</a:t>
            </a:r>
            <a:r>
              <a:rPr lang="en-US" altLang="ja-JP" b="1" dirty="0">
                <a:solidFill>
                  <a:schemeClr val="tx2">
                    <a:lumMod val="20000"/>
                    <a:lumOff val="8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F</a:t>
            </a:r>
            <a:r>
              <a:rPr lang="en-US" altLang="ja-JP" b="1" dirty="0">
                <a:solidFill>
                  <a:schemeClr val="accent3">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or</a:t>
            </a:r>
            <a:r>
              <a:rPr lang="en-US" altLang="ja-JP" b="1"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I</a:t>
            </a:r>
            <a:r>
              <a:rPr lang="en-US" altLang="ja-JP" b="1" dirty="0">
                <a:solidFill>
                  <a:schemeClr val="accent3">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mplementing</a:t>
            </a:r>
            <a:r>
              <a:rPr lang="en-US" altLang="ja-JP" b="1"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E</a:t>
            </a:r>
            <a:r>
              <a:rPr lang="en-US" altLang="ja-JP" b="1" dirty="0">
                <a:solidFill>
                  <a:schemeClr val="accent3">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nd-of-</a:t>
            </a:r>
            <a:r>
              <a:rPr lang="en-US" altLang="ja-JP" b="1"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L</a:t>
            </a:r>
            <a:r>
              <a:rPr lang="en-US" altLang="ja-JP" b="1" dirty="0">
                <a:solidFill>
                  <a:schemeClr val="accent3">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ife</a:t>
            </a:r>
            <a:r>
              <a:rPr lang="en-US" altLang="ja-JP" b="1" dirty="0">
                <a:solidFill>
                  <a:srgbClr val="FF33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a:solidFill>
                  <a:schemeClr val="tx2">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D</a:t>
            </a:r>
            <a:r>
              <a:rPr lang="en-US" altLang="ja-JP" b="1" dirty="0">
                <a:solidFill>
                  <a:schemeClr val="accent3">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rPr>
              <a:t>iscussion</a:t>
            </a:r>
            <a:endParaRPr kumimoji="1" lang="ja-JP" altLang="en-US" b="1" dirty="0">
              <a:solidFill>
                <a:schemeClr val="accent3">
                  <a:lumMod val="40000"/>
                  <a:lumOff val="6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userDrawn="1"/>
        </p:nvPicPr>
        <p:blipFill>
          <a:blip r:embed="rId13"/>
          <a:stretch>
            <a:fillRect/>
          </a:stretch>
        </p:blipFill>
        <p:spPr>
          <a:xfrm>
            <a:off x="258882" y="6558621"/>
            <a:ext cx="352678" cy="304354"/>
          </a:xfrm>
          <a:prstGeom prst="rect">
            <a:avLst/>
          </a:prstGeom>
        </p:spPr>
      </p:pic>
    </p:spTree>
    <p:extLst>
      <p:ext uri="{BB962C8B-B14F-4D97-AF65-F5344CB8AC3E}">
        <p14:creationId xmlns:p14="http://schemas.microsoft.com/office/powerpoint/2010/main" val="417337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b="1" kern="120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457200" indent="-457200" algn="l" defTabSz="914400" rtl="0" eaLnBrk="1" latinLnBrk="0" hangingPunct="1">
        <a:spcBef>
          <a:spcPct val="20000"/>
        </a:spcBef>
        <a:buClr>
          <a:srgbClr val="008000"/>
        </a:buClr>
        <a:buSzPct val="75000"/>
        <a:buFont typeface="Wingdings" panose="05000000000000000000" pitchFamily="2" charset="2"/>
        <a:buChar char="l"/>
        <a:defRPr kumimoji="1" sz="32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kumimoji="1" lang="en-US" altLang="ja-JP" sz="9600" dirty="0">
                <a:solidFill>
                  <a:schemeClr val="accent1">
                    <a:lumMod val="75000"/>
                  </a:schemeClr>
                </a:solidFill>
                <a:latin typeface="Candara" panose="020E0502030303020204" pitchFamily="34" charset="0"/>
              </a:rPr>
              <a:t>E-FIELD</a:t>
            </a:r>
            <a:br>
              <a:rPr kumimoji="1" lang="en-US" altLang="ja-JP" sz="9600" dirty="0">
                <a:latin typeface="+mj-lt"/>
              </a:rPr>
            </a:br>
            <a:r>
              <a:rPr kumimoji="1" lang="en-US" altLang="ja-JP" sz="2000" dirty="0">
                <a:solidFill>
                  <a:schemeClr val="accent3">
                    <a:lumMod val="75000"/>
                  </a:schemeClr>
                </a:solidFill>
              </a:rPr>
              <a:t>Education For Implementing End-of-Life Discussion</a:t>
            </a:r>
            <a:endParaRPr kumimoji="1" lang="ja-JP" altLang="en-US" sz="2000" dirty="0">
              <a:solidFill>
                <a:schemeClr val="accent3">
                  <a:lumMod val="75000"/>
                </a:schemeClr>
              </a:solidFill>
              <a:latin typeface="+mj-lt"/>
            </a:endParaRPr>
          </a:p>
        </p:txBody>
      </p:sp>
      <p:sp>
        <p:nvSpPr>
          <p:cNvPr id="3" name="サブタイトル 2"/>
          <p:cNvSpPr>
            <a:spLocks noGrp="1"/>
          </p:cNvSpPr>
          <p:nvPr>
            <p:ph type="subTitle" idx="1"/>
          </p:nvPr>
        </p:nvSpPr>
        <p:spPr/>
        <p:txBody>
          <a:bodyPr/>
          <a:lstStyle/>
          <a:p>
            <a:r>
              <a:rPr kumimoji="1" lang="ja-JP" altLang="en-US"/>
              <a:t>発表用フォーマット</a:t>
            </a:r>
            <a:endParaRPr kumimoji="1" lang="en-US" altLang="ja-JP" dirty="0"/>
          </a:p>
        </p:txBody>
      </p:sp>
    </p:spTree>
    <p:extLst>
      <p:ext uri="{BB962C8B-B14F-4D97-AF65-F5344CB8AC3E}">
        <p14:creationId xmlns:p14="http://schemas.microsoft.com/office/powerpoint/2010/main" val="3349683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86761A-BD96-9B4E-98B5-C8714A5B36B1}"/>
              </a:ext>
            </a:extLst>
          </p:cNvPr>
          <p:cNvSpPr>
            <a:spLocks noGrp="1"/>
          </p:cNvSpPr>
          <p:nvPr>
            <p:ph type="title"/>
          </p:nvPr>
        </p:nvSpPr>
        <p:spPr/>
        <p:txBody>
          <a:bodyPr/>
          <a:lstStyle/>
          <a:p>
            <a:r>
              <a:rPr kumimoji="1" lang="en-US" altLang="ja-JP" dirty="0"/>
              <a:t>…Step2</a:t>
            </a:r>
            <a:endParaRPr kumimoji="1" lang="ja-JP" altLang="en-US"/>
          </a:p>
        </p:txBody>
      </p:sp>
      <p:sp>
        <p:nvSpPr>
          <p:cNvPr id="3" name="コンテンツ プレースホルダー 2">
            <a:extLst>
              <a:ext uri="{FF2B5EF4-FFF2-40B4-BE49-F238E27FC236}">
                <a16:creationId xmlns:a16="http://schemas.microsoft.com/office/drawing/2014/main" id="{438CA850-3D80-0042-8AFD-FCF9911C891E}"/>
              </a:ext>
            </a:extLst>
          </p:cNvPr>
          <p:cNvSpPr>
            <a:spLocks noGrp="1"/>
          </p:cNvSpPr>
          <p:nvPr>
            <p:ph idx="1"/>
          </p:nvPr>
        </p:nvSpPr>
        <p:spPr/>
        <p:txBody>
          <a:bodyPr>
            <a:normAutofit/>
          </a:bodyPr>
          <a:lstStyle/>
          <a:p>
            <a:r>
              <a:rPr lang="en-US" altLang="ja-JP" sz="2800" dirty="0"/>
              <a:t>2</a:t>
            </a:r>
            <a:r>
              <a:rPr lang="ja-JP" altLang="en-US" sz="2800"/>
              <a:t>つ目のやりとり（長いビデオの方）について、更に本人の価値観を共有するためには、どのようなコミュニケーションをしたら良いでしょうか？具体的な言葉や質問を書き出して下さい。</a:t>
            </a:r>
          </a:p>
          <a:p>
            <a:endParaRPr lang="ja-JP" altLang="en-US" sz="2400"/>
          </a:p>
          <a:p>
            <a:endParaRPr lang="ja-JP" altLang="en-US" sz="2000"/>
          </a:p>
          <a:p>
            <a:endParaRPr kumimoji="1" lang="en-US" altLang="ja-JP" sz="2000" dirty="0"/>
          </a:p>
          <a:p>
            <a:endParaRPr lang="en-US" altLang="ja-JP" sz="2000" dirty="0"/>
          </a:p>
          <a:p>
            <a:endParaRPr kumimoji="1" lang="en-US" altLang="ja-JP" sz="2000" dirty="0"/>
          </a:p>
          <a:p>
            <a:endParaRPr lang="en-US" altLang="ja-JP" sz="2000" dirty="0"/>
          </a:p>
          <a:p>
            <a:endParaRPr kumimoji="1" lang="en-US" altLang="ja-JP" sz="2000" dirty="0"/>
          </a:p>
          <a:p>
            <a:endParaRPr lang="en-US" altLang="ja-JP" sz="2000" dirty="0"/>
          </a:p>
          <a:p>
            <a:endParaRPr kumimoji="1" lang="en-US" altLang="ja-JP" sz="2000" dirty="0"/>
          </a:p>
          <a:p>
            <a:endParaRPr kumimoji="1" lang="ja-JP" altLang="en-US"/>
          </a:p>
        </p:txBody>
      </p:sp>
    </p:spTree>
    <p:extLst>
      <p:ext uri="{BB962C8B-B14F-4D97-AF65-F5344CB8AC3E}">
        <p14:creationId xmlns:p14="http://schemas.microsoft.com/office/powerpoint/2010/main" val="1014517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2D99D0-8F6E-9D48-B9C9-7947CBAD5A51}"/>
              </a:ext>
            </a:extLst>
          </p:cNvPr>
          <p:cNvSpPr>
            <a:spLocks noGrp="1"/>
          </p:cNvSpPr>
          <p:nvPr>
            <p:ph type="title"/>
          </p:nvPr>
        </p:nvSpPr>
        <p:spPr/>
        <p:txBody>
          <a:bodyPr>
            <a:normAutofit/>
          </a:bodyPr>
          <a:lstStyle/>
          <a:p>
            <a:r>
              <a:rPr kumimoji="1" lang="en-US" altLang="ja-JP" dirty="0"/>
              <a:t>Step</a:t>
            </a:r>
            <a:r>
              <a:rPr lang="en-US" altLang="ja-JP" dirty="0"/>
              <a:t> 3.4 </a:t>
            </a:r>
            <a:r>
              <a:rPr lang="ja-JP" altLang="en-US"/>
              <a:t>グループワーク</a:t>
            </a:r>
            <a:endParaRPr kumimoji="1" lang="ja-JP" altLang="en-US"/>
          </a:p>
        </p:txBody>
      </p:sp>
      <p:sp>
        <p:nvSpPr>
          <p:cNvPr id="4" name="コンテンツ プレースホルダー 3">
            <a:extLst>
              <a:ext uri="{FF2B5EF4-FFF2-40B4-BE49-F238E27FC236}">
                <a16:creationId xmlns:a16="http://schemas.microsoft.com/office/drawing/2014/main" id="{54E8E950-D326-B546-AC3F-FD38065EAE2F}"/>
              </a:ext>
            </a:extLst>
          </p:cNvPr>
          <p:cNvSpPr>
            <a:spLocks noGrp="1"/>
          </p:cNvSpPr>
          <p:nvPr>
            <p:ph idx="1"/>
          </p:nvPr>
        </p:nvSpPr>
        <p:spPr/>
        <p:txBody>
          <a:bodyPr/>
          <a:lstStyle/>
          <a:p>
            <a:r>
              <a:rPr lang="en-US" altLang="ja-JP" dirty="0"/>
              <a:t>4</a:t>
            </a:r>
            <a:r>
              <a:rPr lang="ja-JP" altLang="en-US"/>
              <a:t>分割表とワークシートがあります</a:t>
            </a:r>
          </a:p>
        </p:txBody>
      </p:sp>
    </p:spTree>
    <p:extLst>
      <p:ext uri="{BB962C8B-B14F-4D97-AF65-F5344CB8AC3E}">
        <p14:creationId xmlns:p14="http://schemas.microsoft.com/office/powerpoint/2010/main" val="175899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6">
            <a:extLst>
              <a:ext uri="{FF2B5EF4-FFF2-40B4-BE49-F238E27FC236}">
                <a16:creationId xmlns:a16="http://schemas.microsoft.com/office/drawing/2014/main" id="{B9750AEE-2C4B-4BB6-BD76-AF9B5B132B32}"/>
              </a:ext>
            </a:extLst>
          </p:cNvPr>
          <p:cNvGraphicFramePr>
            <a:graphicFrameLocks noGrp="1"/>
          </p:cNvGraphicFramePr>
          <p:nvPr>
            <p:extLst>
              <p:ext uri="{D42A27DB-BD31-4B8C-83A1-F6EECF244321}">
                <p14:modId xmlns:p14="http://schemas.microsoft.com/office/powerpoint/2010/main" val="2548517499"/>
              </p:ext>
            </p:extLst>
          </p:nvPr>
        </p:nvGraphicFramePr>
        <p:xfrm>
          <a:off x="107504" y="44625"/>
          <a:ext cx="9036496" cy="6768752"/>
        </p:xfrm>
        <a:graphic>
          <a:graphicData uri="http://schemas.openxmlformats.org/drawingml/2006/table">
            <a:tbl>
              <a:tblPr>
                <a:tableStyleId>{5940675A-B579-460E-94D1-54222C63F5DA}</a:tableStyleId>
              </a:tblPr>
              <a:tblGrid>
                <a:gridCol w="4445373">
                  <a:extLst>
                    <a:ext uri="{9D8B030D-6E8A-4147-A177-3AD203B41FA5}">
                      <a16:colId xmlns:a16="http://schemas.microsoft.com/office/drawing/2014/main" val="20000"/>
                    </a:ext>
                  </a:extLst>
                </a:gridCol>
                <a:gridCol w="4591123">
                  <a:extLst>
                    <a:ext uri="{9D8B030D-6E8A-4147-A177-3AD203B41FA5}">
                      <a16:colId xmlns:a16="http://schemas.microsoft.com/office/drawing/2014/main" val="20001"/>
                    </a:ext>
                  </a:extLst>
                </a:gridCol>
              </a:tblGrid>
              <a:tr h="29520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1" u="none" strike="noStrike" cap="none" normalizeH="0" baseline="0">
                          <a:ln>
                            <a:noFill/>
                          </a:ln>
                          <a:solidFill>
                            <a:srgbClr val="0070C0"/>
                          </a:solidFill>
                          <a:effectLst/>
                          <a:latin typeface="Meiryo" charset="-128"/>
                          <a:ea typeface="Meiryo" charset="-128"/>
                          <a:cs typeface="Meiryo" charset="-128"/>
                        </a:rPr>
                        <a:t>医学的適応</a:t>
                      </a:r>
                      <a:endParaRPr kumimoji="1" lang="ja-JP" altLang="en-US" sz="1400" b="1" u="none" strike="noStrike" cap="none" normalizeH="0" baseline="0" dirty="0">
                        <a:ln>
                          <a:noFill/>
                        </a:ln>
                        <a:solidFill>
                          <a:srgbClr val="0070C0"/>
                        </a:solidFill>
                        <a:effectLst/>
                        <a:latin typeface="Meiryo" charset="-128"/>
                        <a:ea typeface="Meiryo" charset="-128"/>
                        <a:cs typeface="Meiryo" charset="-128"/>
                      </a:endParaRPr>
                    </a:p>
                    <a:p>
                      <a:pPr marL="0" lvl="0" indent="0" fontAlgn="base">
                        <a:spcAft>
                          <a:spcPct val="0"/>
                        </a:spcAft>
                        <a:buClrTx/>
                        <a:buSzTx/>
                        <a:buFont typeface="+mj-lt"/>
                        <a:buNone/>
                      </a:pPr>
                      <a:endParaRPr lang="en-US" altLang="ja-JP" sz="1100" dirty="0">
                        <a:latin typeface="Meiryo" charset="-128"/>
                        <a:ea typeface="Meiryo" charset="-128"/>
                        <a:cs typeface="Meiryo" charset="-128"/>
                      </a:endParaRPr>
                    </a:p>
                    <a:p>
                      <a:pPr marL="0" lvl="0" indent="0" fontAlgn="base">
                        <a:spcAft>
                          <a:spcPct val="0"/>
                        </a:spcAft>
                        <a:buClrTx/>
                        <a:buSzTx/>
                        <a:buFont typeface="+mj-lt"/>
                        <a:buNone/>
                      </a:pPr>
                      <a:endParaRPr lang="en-US" altLang="ja-JP" sz="1100" dirty="0">
                        <a:latin typeface="Meiryo" charset="-128"/>
                        <a:ea typeface="Meiryo" charset="-128"/>
                        <a:cs typeface="Meiryo"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1" u="none" strike="noStrike" cap="none" normalizeH="0" baseline="0">
                          <a:ln>
                            <a:noFill/>
                          </a:ln>
                          <a:solidFill>
                            <a:srgbClr val="0070C0"/>
                          </a:solidFill>
                          <a:effectLst/>
                          <a:latin typeface="Meiryo" charset="-128"/>
                          <a:ea typeface="Meiryo" charset="-128"/>
                          <a:cs typeface="Meiryo" charset="-128"/>
                        </a:rPr>
                        <a:t>　</a:t>
                      </a:r>
                      <a:r>
                        <a:rPr kumimoji="1" lang="ja-JP" altLang="en-US" sz="1400" b="1" u="none" strike="noStrike" cap="none" normalizeH="0" baseline="0">
                          <a:ln>
                            <a:noFill/>
                          </a:ln>
                          <a:solidFill>
                            <a:srgbClr val="0070C0"/>
                          </a:solidFill>
                          <a:effectLst/>
                          <a:latin typeface="Meiryo" charset="-128"/>
                          <a:ea typeface="Meiryo" charset="-128"/>
                          <a:cs typeface="Meiryo" charset="-128"/>
                        </a:rPr>
                        <a:t>患者</a:t>
                      </a:r>
                      <a:r>
                        <a:rPr kumimoji="1" lang="ja-JP" altLang="en-US" sz="1400" b="1" u="none" strike="noStrike" cap="none" normalizeH="0" baseline="0" dirty="0">
                          <a:ln>
                            <a:noFill/>
                          </a:ln>
                          <a:solidFill>
                            <a:srgbClr val="0070C0"/>
                          </a:solidFill>
                          <a:effectLst/>
                          <a:latin typeface="Meiryo" charset="-128"/>
                          <a:ea typeface="Meiryo" charset="-128"/>
                          <a:cs typeface="Meiryo" charset="-128"/>
                        </a:rPr>
                        <a:t>の意向（</a:t>
                      </a:r>
                      <a:r>
                        <a:rPr kumimoji="1" lang="ja-JP" altLang="en-US" sz="1400" b="1" u="none" strike="noStrike" cap="none" normalizeH="0" baseline="0">
                          <a:ln>
                            <a:noFill/>
                          </a:ln>
                          <a:solidFill>
                            <a:srgbClr val="0070C0"/>
                          </a:solidFill>
                          <a:effectLst/>
                          <a:latin typeface="Meiryo" charset="-128"/>
                          <a:ea typeface="Meiryo" charset="-128"/>
                          <a:cs typeface="Meiryo" charset="-128"/>
                        </a:rPr>
                        <a:t>選好）</a:t>
                      </a:r>
                      <a:endParaRPr kumimoji="1" lang="ja-JP" altLang="en-US" sz="1400" b="1" u="none" strike="noStrike" cap="none" normalizeH="0" baseline="0" dirty="0">
                        <a:ln>
                          <a:noFill/>
                        </a:ln>
                        <a:solidFill>
                          <a:srgbClr val="0070C0"/>
                        </a:solidFill>
                        <a:effectLst/>
                        <a:latin typeface="Meiryo" charset="-128"/>
                        <a:ea typeface="Meiryo" charset="-128"/>
                        <a:cs typeface="Meiryo" charset="-128"/>
                      </a:endParaRPr>
                    </a:p>
                    <a:p>
                      <a:pPr marL="0" lvl="0" indent="0" fontAlgn="base">
                        <a:spcAft>
                          <a:spcPct val="0"/>
                        </a:spcAft>
                        <a:buClrTx/>
                        <a:buSzTx/>
                        <a:buFont typeface="+mj-lt"/>
                        <a:buNone/>
                      </a:pPr>
                      <a:endParaRPr lang="en-US" altLang="ja-JP" sz="1100" dirty="0">
                        <a:latin typeface="Meiryo" charset="-128"/>
                        <a:ea typeface="Meiryo" charset="-128"/>
                        <a:cs typeface="Meiryo" charset="-128"/>
                      </a:endParaRPr>
                    </a:p>
                  </a:txBody>
                  <a:tcPr horzOverflow="overflow"/>
                </a:tc>
                <a:extLst>
                  <a:ext uri="{0D108BD9-81ED-4DB2-BD59-A6C34878D82A}">
                    <a16:rowId xmlns:a16="http://schemas.microsoft.com/office/drawing/2014/main" val="10000"/>
                  </a:ext>
                </a:extLst>
              </a:tr>
              <a:tr h="3816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1" u="none" strike="noStrike" cap="none" normalizeH="0" baseline="0">
                          <a:ln>
                            <a:noFill/>
                          </a:ln>
                          <a:solidFill>
                            <a:srgbClr val="0070C0"/>
                          </a:solidFill>
                          <a:effectLst/>
                          <a:latin typeface="Meiryo" charset="-128"/>
                          <a:ea typeface="Meiryo" charset="-128"/>
                          <a:cs typeface="Meiryo" charset="-128"/>
                        </a:rPr>
                        <a:t>　</a:t>
                      </a:r>
                      <a:r>
                        <a:rPr kumimoji="1" lang="ja-JP" altLang="en-US" sz="1400" b="1" u="none" strike="noStrike" cap="none" normalizeH="0" baseline="0">
                          <a:ln>
                            <a:noFill/>
                          </a:ln>
                          <a:solidFill>
                            <a:srgbClr val="0070C0"/>
                          </a:solidFill>
                          <a:effectLst/>
                          <a:latin typeface="Meiryo" charset="-128"/>
                          <a:ea typeface="Meiryo" charset="-128"/>
                          <a:cs typeface="Meiryo" charset="-128"/>
                        </a:rPr>
                        <a:t>ＱＯＬ</a:t>
                      </a:r>
                    </a:p>
                    <a:p>
                      <a:pPr marL="0" lvl="0" indent="0" fontAlgn="base">
                        <a:spcAft>
                          <a:spcPct val="0"/>
                        </a:spcAft>
                        <a:buClrTx/>
                        <a:buSzTx/>
                        <a:buFont typeface="+mj-lt"/>
                        <a:buNone/>
                      </a:pPr>
                      <a:endParaRPr lang="en-US" altLang="ja-JP" sz="1100" dirty="0">
                        <a:latin typeface="Meiryo" charset="-128"/>
                        <a:ea typeface="Meiryo" charset="-128"/>
                        <a:cs typeface="Meiryo" charset="-128"/>
                      </a:endParaRPr>
                    </a:p>
                    <a:p>
                      <a:pPr marL="0" lvl="0" indent="0" fontAlgn="base">
                        <a:spcAft>
                          <a:spcPct val="0"/>
                        </a:spcAft>
                        <a:buClrTx/>
                        <a:buSzTx/>
                        <a:buNone/>
                      </a:pPr>
                      <a:endParaRPr lang="en-US" altLang="ja-JP" sz="1100" dirty="0">
                        <a:latin typeface="Meiryo" charset="-128"/>
                        <a:ea typeface="Meiryo" charset="-128"/>
                        <a:cs typeface="Meiryo"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u="none" strike="noStrike" cap="none" normalizeH="0" baseline="0">
                          <a:ln>
                            <a:noFill/>
                          </a:ln>
                          <a:effectLst/>
                          <a:latin typeface="Meiryo" charset="-128"/>
                          <a:ea typeface="Meiryo" charset="-128"/>
                          <a:cs typeface="Meiryo" charset="-128"/>
                        </a:rPr>
                        <a:t>　</a:t>
                      </a:r>
                      <a:endParaRPr kumimoji="1" lang="ja-JP" altLang="en-US" sz="1100" b="0" i="0" u="none" strike="noStrike" cap="none" normalizeH="0" baseline="0" dirty="0">
                        <a:ln>
                          <a:noFill/>
                        </a:ln>
                        <a:solidFill>
                          <a:schemeClr val="tx1"/>
                        </a:solidFill>
                        <a:effectLst/>
                        <a:latin typeface="Meiryo" charset="-128"/>
                        <a:ea typeface="Meiryo" charset="-128"/>
                        <a:cs typeface="Meiryo"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u="none" strike="noStrike" cap="none" normalizeH="0" baseline="0">
                          <a:ln>
                            <a:noFill/>
                          </a:ln>
                          <a:effectLst/>
                          <a:latin typeface="Meiryo" charset="-128"/>
                          <a:ea typeface="Meiryo" charset="-128"/>
                          <a:cs typeface="Meiryo" charset="-128"/>
                        </a:rPr>
                        <a:t>　</a:t>
                      </a:r>
                      <a:r>
                        <a:rPr kumimoji="1" lang="ja-JP" altLang="en-US" sz="1400" b="1" u="none" strike="noStrike" cap="none" normalizeH="0" baseline="0">
                          <a:ln>
                            <a:noFill/>
                          </a:ln>
                          <a:solidFill>
                            <a:srgbClr val="0070C0"/>
                          </a:solidFill>
                          <a:effectLst/>
                          <a:latin typeface="Meiryo" charset="-128"/>
                          <a:ea typeface="Meiryo" charset="-128"/>
                          <a:cs typeface="Meiryo" charset="-128"/>
                        </a:rPr>
                        <a:t>周囲の状況</a:t>
                      </a:r>
                      <a:endParaRPr lang="en-US" altLang="ja-JP" sz="1100" dirty="0"/>
                    </a:p>
                  </a:txBody>
                  <a:tcPr horzOverflow="overflow"/>
                </a:tc>
                <a:extLst>
                  <a:ext uri="{0D108BD9-81ED-4DB2-BD59-A6C34878D82A}">
                    <a16:rowId xmlns:a16="http://schemas.microsoft.com/office/drawing/2014/main" val="10001"/>
                  </a:ext>
                </a:extLst>
              </a:tr>
            </a:tbl>
          </a:graphicData>
        </a:graphic>
      </p:graphicFrame>
      <p:sp>
        <p:nvSpPr>
          <p:cNvPr id="2" name="テキスト ボックス 1">
            <a:extLst>
              <a:ext uri="{FF2B5EF4-FFF2-40B4-BE49-F238E27FC236}">
                <a16:creationId xmlns:a16="http://schemas.microsoft.com/office/drawing/2014/main" id="{DE5E5607-DDBE-8E44-AC26-118DD7E41C39}"/>
              </a:ext>
            </a:extLst>
          </p:cNvPr>
          <p:cNvSpPr txBox="1"/>
          <p:nvPr/>
        </p:nvSpPr>
        <p:spPr>
          <a:xfrm>
            <a:off x="179512" y="332656"/>
            <a:ext cx="4320480" cy="2554545"/>
          </a:xfrm>
          <a:prstGeom prst="rect">
            <a:avLst/>
          </a:prstGeom>
          <a:noFill/>
        </p:spPr>
        <p:txBody>
          <a:bodyPr wrap="square" rtlCol="0">
            <a:spAutoFit/>
          </a:bodyPr>
          <a:lstStyle/>
          <a:p>
            <a:pPr algn="just"/>
            <a:r>
              <a:rPr lang="ja-JP" altLang="ja-JP" sz="1600" kern="100">
                <a:latin typeface="Century" panose="02040604050505020304" pitchFamily="18" charset="0"/>
                <a:ea typeface="ＭＳ 明朝" panose="02020609040205080304" pitchFamily="49" charset="-128"/>
                <a:cs typeface="Century" panose="02040604050505020304" pitchFamily="18" charset="0"/>
              </a:rPr>
              <a:t>１　三回目の誤嚥性肺炎、抗生物質治療にて</a:t>
            </a:r>
            <a:endParaRPr lang="en-US" altLang="ja-JP" sz="1600" kern="100" dirty="0">
              <a:latin typeface="Century" panose="02040604050505020304" pitchFamily="18" charset="0"/>
              <a:ea typeface="ＭＳ 明朝" panose="02020609040205080304" pitchFamily="49" charset="-128"/>
              <a:cs typeface="Century" panose="02040604050505020304" pitchFamily="18" charset="0"/>
            </a:endParaRPr>
          </a:p>
          <a:p>
            <a:pPr algn="just"/>
            <a:r>
              <a:rPr lang="ja-JP" altLang="en-US" sz="1600" kern="100">
                <a:latin typeface="Century" panose="02040604050505020304" pitchFamily="18" charset="0"/>
                <a:ea typeface="ＭＳ 明朝" panose="02020609040205080304" pitchFamily="49" charset="-128"/>
                <a:cs typeface="Century" panose="02040604050505020304" pitchFamily="18" charset="0"/>
              </a:rPr>
              <a:t>　　</a:t>
            </a:r>
            <a:r>
              <a:rPr lang="ja-JP" altLang="ja-JP" sz="1600" kern="100">
                <a:latin typeface="Century" panose="02040604050505020304" pitchFamily="18" charset="0"/>
                <a:ea typeface="ＭＳ 明朝" panose="02020609040205080304" pitchFamily="49" charset="-128"/>
                <a:cs typeface="Century" panose="02040604050505020304" pitchFamily="18" charset="0"/>
              </a:rPr>
              <a:t>も改善せず</a:t>
            </a:r>
          </a:p>
          <a:p>
            <a:pPr algn="just"/>
            <a:r>
              <a:rPr lang="ja-JP" altLang="ja-JP" sz="1600" kern="100">
                <a:latin typeface="Century" panose="02040604050505020304" pitchFamily="18" charset="0"/>
                <a:ea typeface="ＭＳ 明朝" panose="02020609040205080304" pitchFamily="49" charset="-128"/>
                <a:cs typeface="Century" panose="02040604050505020304" pitchFamily="18" charset="0"/>
              </a:rPr>
              <a:t>２　遷延する低栄養状態</a:t>
            </a:r>
          </a:p>
          <a:p>
            <a:pPr algn="just"/>
            <a:r>
              <a:rPr lang="ja-JP" altLang="ja-JP" sz="1600" kern="100">
                <a:latin typeface="Century" panose="02040604050505020304" pitchFamily="18" charset="0"/>
                <a:ea typeface="ＭＳ 明朝" panose="02020609040205080304" pitchFamily="49" charset="-128"/>
                <a:cs typeface="Century" panose="02040604050505020304" pitchFamily="18" charset="0"/>
              </a:rPr>
              <a:t>３　嚥下困難・自力食事摂取不能</a:t>
            </a:r>
          </a:p>
          <a:p>
            <a:pPr algn="just"/>
            <a:r>
              <a:rPr lang="ja-JP" altLang="ja-JP" sz="1600" kern="100">
                <a:latin typeface="Century" panose="02040604050505020304" pitchFamily="18" charset="0"/>
                <a:ea typeface="ＭＳ 明朝" panose="02020609040205080304" pitchFamily="49" charset="-128"/>
                <a:cs typeface="Century" panose="02040604050505020304" pitchFamily="18" charset="0"/>
              </a:rPr>
              <a:t>４　経鼻経腸栄養実施中</a:t>
            </a:r>
          </a:p>
          <a:p>
            <a:pPr algn="just"/>
            <a:r>
              <a:rPr lang="ja-JP" altLang="ja-JP" sz="1600" kern="100">
                <a:latin typeface="Century" panose="02040604050505020304" pitchFamily="18" charset="0"/>
                <a:ea typeface="ＭＳ 明朝" panose="02020609040205080304" pitchFamily="49" charset="-128"/>
                <a:cs typeface="Century" panose="02040604050505020304" pitchFamily="18" charset="0"/>
              </a:rPr>
              <a:t>５　チューブ自己抜去あり身体拘束が必要</a:t>
            </a:r>
          </a:p>
          <a:p>
            <a:pPr algn="just"/>
            <a:r>
              <a:rPr lang="ja-JP" altLang="ja-JP" sz="1600" kern="100">
                <a:latin typeface="Century" panose="02040604050505020304" pitchFamily="18" charset="0"/>
                <a:ea typeface="ＭＳ 明朝" panose="02020609040205080304" pitchFamily="49" charset="-128"/>
                <a:cs typeface="Century" panose="02040604050505020304" pitchFamily="18" charset="0"/>
              </a:rPr>
              <a:t>６　認知機能低下・気力低下・食欲低下</a:t>
            </a:r>
          </a:p>
          <a:p>
            <a:pPr algn="just"/>
            <a:r>
              <a:rPr lang="ja-JP" altLang="ja-JP" sz="1600" kern="100">
                <a:latin typeface="Century" panose="02040604050505020304" pitchFamily="18" charset="0"/>
                <a:ea typeface="ＭＳ 明朝" panose="02020609040205080304" pitchFamily="49" charset="-128"/>
                <a:cs typeface="Century" panose="02040604050505020304" pitchFamily="18" charset="0"/>
              </a:rPr>
              <a:t>７　人工栄養で</a:t>
            </a:r>
            <a:r>
              <a:rPr lang="en-US" altLang="ja-JP" sz="1600" kern="100" dirty="0">
                <a:latin typeface="Century" panose="02040604050505020304" pitchFamily="18" charset="0"/>
                <a:ea typeface="ＭＳ 明朝" panose="02020609040205080304" pitchFamily="49" charset="-128"/>
                <a:cs typeface="Century" panose="02040604050505020304" pitchFamily="18" charset="0"/>
              </a:rPr>
              <a:t>1</a:t>
            </a:r>
            <a:r>
              <a:rPr lang="ja-JP" altLang="ja-JP" sz="1600" kern="100">
                <a:latin typeface="Century" panose="02040604050505020304" pitchFamily="18" charset="0"/>
                <a:ea typeface="ＭＳ 明朝" panose="02020609040205080304" pitchFamily="49" charset="-128"/>
                <a:cs typeface="Century" panose="02040604050505020304" pitchFamily="18" charset="0"/>
              </a:rPr>
              <a:t>年の予後が見込める、人工</a:t>
            </a:r>
            <a:endParaRPr lang="en-US" altLang="ja-JP" sz="1600" kern="100" dirty="0">
              <a:latin typeface="Century" panose="02040604050505020304" pitchFamily="18" charset="0"/>
              <a:ea typeface="ＭＳ 明朝" panose="02020609040205080304" pitchFamily="49" charset="-128"/>
              <a:cs typeface="Century" panose="02040604050505020304" pitchFamily="18" charset="0"/>
            </a:endParaRPr>
          </a:p>
          <a:p>
            <a:pPr algn="just"/>
            <a:r>
              <a:rPr lang="ja-JP" altLang="en-US" sz="1600" kern="100">
                <a:latin typeface="Century" panose="02040604050505020304" pitchFamily="18" charset="0"/>
                <a:ea typeface="ＭＳ 明朝" panose="02020609040205080304" pitchFamily="49" charset="-128"/>
                <a:cs typeface="Century" panose="02040604050505020304" pitchFamily="18" charset="0"/>
              </a:rPr>
              <a:t>　　</a:t>
            </a:r>
            <a:r>
              <a:rPr lang="ja-JP" altLang="ja-JP" sz="1600" kern="100">
                <a:latin typeface="Century" panose="02040604050505020304" pitchFamily="18" charset="0"/>
                <a:ea typeface="ＭＳ 明朝" panose="02020609040205080304" pitchFamily="49" charset="-128"/>
                <a:cs typeface="Century" panose="02040604050505020304" pitchFamily="18" charset="0"/>
              </a:rPr>
              <a:t>栄養は永続的となる</a:t>
            </a:r>
          </a:p>
          <a:p>
            <a:r>
              <a:rPr lang="ja-JP" altLang="ja-JP" sz="1600">
                <a:latin typeface="Century" panose="02040604050505020304" pitchFamily="18" charset="0"/>
                <a:ea typeface="ＭＳ 明朝" panose="02020609040205080304" pitchFamily="49" charset="-128"/>
                <a:cs typeface="Century" panose="02040604050505020304" pitchFamily="18" charset="0"/>
              </a:rPr>
              <a:t>８　胃ろう造設の選択肢あり</a:t>
            </a:r>
            <a:endParaRPr kumimoji="1" lang="ja-JP" altLang="en-US">
              <a:latin typeface="MS PGothic" panose="020B0600070205080204" pitchFamily="34" charset="-128"/>
              <a:ea typeface="MS PGothic" panose="020B0600070205080204" pitchFamily="34" charset="-128"/>
            </a:endParaRPr>
          </a:p>
        </p:txBody>
      </p:sp>
      <p:sp>
        <p:nvSpPr>
          <p:cNvPr id="4" name="テキスト ボックス 3">
            <a:extLst>
              <a:ext uri="{FF2B5EF4-FFF2-40B4-BE49-F238E27FC236}">
                <a16:creationId xmlns:a16="http://schemas.microsoft.com/office/drawing/2014/main" id="{DF30611B-F062-5A4B-A287-986A10AE8999}"/>
              </a:ext>
            </a:extLst>
          </p:cNvPr>
          <p:cNvSpPr txBox="1"/>
          <p:nvPr/>
        </p:nvSpPr>
        <p:spPr>
          <a:xfrm>
            <a:off x="305272" y="3443612"/>
            <a:ext cx="4194720" cy="2585323"/>
          </a:xfrm>
          <a:prstGeom prst="rect">
            <a:avLst/>
          </a:prstGeom>
          <a:noFill/>
        </p:spPr>
        <p:txBody>
          <a:bodyPr wrap="square" rtlCol="0">
            <a:spAutoFit/>
          </a:bodyPr>
          <a:lstStyle/>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ja-JP" altLang="en-US">
              <a:latin typeface="MS PGothic" panose="020B0600070205080204" pitchFamily="34" charset="-128"/>
              <a:ea typeface="MS PGothic" panose="020B0600070205080204" pitchFamily="34" charset="-128"/>
            </a:endParaRPr>
          </a:p>
        </p:txBody>
      </p:sp>
      <p:sp>
        <p:nvSpPr>
          <p:cNvPr id="5" name="テキスト ボックス 4">
            <a:extLst>
              <a:ext uri="{FF2B5EF4-FFF2-40B4-BE49-F238E27FC236}">
                <a16:creationId xmlns:a16="http://schemas.microsoft.com/office/drawing/2014/main" id="{5EFC7ABC-DB3C-324E-B296-3AC87C99237C}"/>
              </a:ext>
            </a:extLst>
          </p:cNvPr>
          <p:cNvSpPr txBox="1"/>
          <p:nvPr/>
        </p:nvSpPr>
        <p:spPr>
          <a:xfrm>
            <a:off x="4625752" y="329889"/>
            <a:ext cx="4320480" cy="2585323"/>
          </a:xfrm>
          <a:prstGeom prst="rect">
            <a:avLst/>
          </a:prstGeom>
          <a:noFill/>
        </p:spPr>
        <p:txBody>
          <a:bodyPr wrap="square" rtlCol="0">
            <a:spAutoFit/>
          </a:bodyPr>
          <a:lstStyle/>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lang="en-US" altLang="ja-JP" dirty="0">
              <a:latin typeface="MS PGothic" panose="020B0600070205080204" pitchFamily="34" charset="-128"/>
              <a:ea typeface="MS PGothic" panose="020B0600070205080204" pitchFamily="34" charset="-128"/>
            </a:endParaRPr>
          </a:p>
          <a:p>
            <a:pPr marL="285750" indent="-285750">
              <a:buFont typeface="Arial" panose="020B0604020202020204" pitchFamily="34" charset="0"/>
              <a:buChar char="•"/>
            </a:pPr>
            <a:endParaRPr kumimoji="1" lang="ja-JP" altLang="en-US">
              <a:latin typeface="MS PGothic" panose="020B0600070205080204" pitchFamily="34" charset="-128"/>
              <a:ea typeface="MS PGothic" panose="020B0600070205080204" pitchFamily="34" charset="-128"/>
            </a:endParaRPr>
          </a:p>
        </p:txBody>
      </p:sp>
      <p:sp>
        <p:nvSpPr>
          <p:cNvPr id="7" name="テキスト ボックス 6">
            <a:extLst>
              <a:ext uri="{FF2B5EF4-FFF2-40B4-BE49-F238E27FC236}">
                <a16:creationId xmlns:a16="http://schemas.microsoft.com/office/drawing/2014/main" id="{048172BD-0C24-7A4B-B92D-16DCD41E6603}"/>
              </a:ext>
            </a:extLst>
          </p:cNvPr>
          <p:cNvSpPr txBox="1"/>
          <p:nvPr/>
        </p:nvSpPr>
        <p:spPr>
          <a:xfrm>
            <a:off x="4580874" y="3269773"/>
            <a:ext cx="4482244" cy="3293209"/>
          </a:xfrm>
          <a:prstGeom prst="rect">
            <a:avLst/>
          </a:prstGeom>
          <a:noFill/>
        </p:spPr>
        <p:txBody>
          <a:bodyPr wrap="square" rtlCol="0">
            <a:spAutoFit/>
          </a:bodyPr>
          <a:lstStyle/>
          <a:p>
            <a:r>
              <a:rPr lang="ja-JP" altLang="ja-JP" sz="1600">
                <a:latin typeface="MS Mincho" panose="02020609040205080304" pitchFamily="49" charset="-128"/>
                <a:ea typeface="MS Mincho" panose="02020609040205080304" pitchFamily="49" charset="-128"/>
              </a:rPr>
              <a:t>１　家族は楠木さんの状況をよく理解している</a:t>
            </a:r>
          </a:p>
          <a:p>
            <a:r>
              <a:rPr lang="ja-JP" altLang="ja-JP" sz="1600">
                <a:latin typeface="MS Mincho" panose="02020609040205080304" pitchFamily="49" charset="-128"/>
                <a:ea typeface="MS Mincho" panose="02020609040205080304" pitchFamily="49" charset="-128"/>
              </a:rPr>
              <a:t>２　経鼻経腸栄養中止に関して、家族の意見は</a:t>
            </a:r>
            <a:endParaRPr lang="en-US" altLang="ja-JP" sz="1600" dirty="0">
              <a:latin typeface="MS Mincho" panose="02020609040205080304" pitchFamily="49" charset="-128"/>
              <a:ea typeface="MS Mincho" panose="02020609040205080304" pitchFamily="49" charset="-128"/>
            </a:endParaRPr>
          </a:p>
          <a:p>
            <a:r>
              <a:rPr lang="ja-JP" altLang="en-US" sz="1600">
                <a:latin typeface="MS Mincho" panose="02020609040205080304" pitchFamily="49" charset="-128"/>
                <a:ea typeface="MS Mincho" panose="02020609040205080304" pitchFamily="49" charset="-128"/>
              </a:rPr>
              <a:t>　　</a:t>
            </a:r>
            <a:r>
              <a:rPr lang="ja-JP" altLang="ja-JP" sz="1600">
                <a:latin typeface="MS Mincho" panose="02020609040205080304" pitchFamily="49" charset="-128"/>
                <a:ea typeface="MS Mincho" panose="02020609040205080304" pitchFamily="49" charset="-128"/>
              </a:rPr>
              <a:t>一致している</a:t>
            </a:r>
          </a:p>
          <a:p>
            <a:r>
              <a:rPr lang="ja-JP" altLang="ja-JP" sz="1600">
                <a:latin typeface="MS Mincho" panose="02020609040205080304" pitchFamily="49" charset="-128"/>
                <a:ea typeface="MS Mincho" panose="02020609040205080304" pitchFamily="49" charset="-128"/>
              </a:rPr>
              <a:t>３　妻は介護に熱心だが介護疲れがある</a:t>
            </a:r>
          </a:p>
          <a:p>
            <a:r>
              <a:rPr lang="ja-JP" altLang="ja-JP" sz="1600">
                <a:latin typeface="MS Mincho" panose="02020609040205080304" pitchFamily="49" charset="-128"/>
                <a:ea typeface="MS Mincho" panose="02020609040205080304" pitchFamily="49" charset="-128"/>
              </a:rPr>
              <a:t>４　家族仲は良好、長男家族も頻回に見舞いを</a:t>
            </a:r>
            <a:endParaRPr lang="en-US" altLang="ja-JP" sz="1600" dirty="0">
              <a:latin typeface="MS Mincho" panose="02020609040205080304" pitchFamily="49" charset="-128"/>
              <a:ea typeface="MS Mincho" panose="02020609040205080304" pitchFamily="49" charset="-128"/>
            </a:endParaRPr>
          </a:p>
          <a:p>
            <a:r>
              <a:rPr lang="ja-JP" altLang="en-US" sz="1600">
                <a:latin typeface="MS Mincho" panose="02020609040205080304" pitchFamily="49" charset="-128"/>
                <a:ea typeface="MS Mincho" panose="02020609040205080304" pitchFamily="49" charset="-128"/>
              </a:rPr>
              <a:t>　　</a:t>
            </a:r>
            <a:r>
              <a:rPr lang="ja-JP" altLang="ja-JP" sz="1600">
                <a:latin typeface="MS Mincho" panose="02020609040205080304" pitchFamily="49" charset="-128"/>
                <a:ea typeface="MS Mincho" panose="02020609040205080304" pitchFamily="49" charset="-128"/>
              </a:rPr>
              <a:t>している</a:t>
            </a:r>
          </a:p>
          <a:p>
            <a:r>
              <a:rPr lang="ja-JP" altLang="ja-JP" sz="1600">
                <a:latin typeface="MS Mincho" panose="02020609040205080304" pitchFamily="49" charset="-128"/>
                <a:ea typeface="MS Mincho" panose="02020609040205080304" pitchFamily="49" charset="-128"/>
              </a:rPr>
              <a:t>５　経済的に大きな問題はない</a:t>
            </a:r>
          </a:p>
          <a:p>
            <a:r>
              <a:rPr lang="ja-JP" altLang="ja-JP" sz="1600">
                <a:latin typeface="MS Mincho" panose="02020609040205080304" pitchFamily="49" charset="-128"/>
                <a:ea typeface="MS Mincho" panose="02020609040205080304" pitchFamily="49" charset="-128"/>
              </a:rPr>
              <a:t>６　家族は「可哀想で見ていられない」と感じ</a:t>
            </a:r>
            <a:endParaRPr lang="en-US" altLang="ja-JP" sz="1600" dirty="0">
              <a:latin typeface="MS Mincho" panose="02020609040205080304" pitchFamily="49" charset="-128"/>
              <a:ea typeface="MS Mincho" panose="02020609040205080304" pitchFamily="49" charset="-128"/>
            </a:endParaRPr>
          </a:p>
          <a:p>
            <a:r>
              <a:rPr lang="ja-JP" altLang="en-US" sz="1600">
                <a:latin typeface="MS Mincho" panose="02020609040205080304" pitchFamily="49" charset="-128"/>
                <a:ea typeface="MS Mincho" panose="02020609040205080304" pitchFamily="49" charset="-128"/>
              </a:rPr>
              <a:t>　　</a:t>
            </a:r>
            <a:r>
              <a:rPr lang="ja-JP" altLang="ja-JP" sz="1600">
                <a:latin typeface="MS Mincho" panose="02020609040205080304" pitchFamily="49" charset="-128"/>
                <a:ea typeface="MS Mincho" panose="02020609040205080304" pitchFamily="49" charset="-128"/>
              </a:rPr>
              <a:t>ている</a:t>
            </a:r>
          </a:p>
          <a:p>
            <a:r>
              <a:rPr lang="ja-JP" altLang="ja-JP" sz="1600">
                <a:latin typeface="MS Mincho" panose="02020609040205080304" pitchFamily="49" charset="-128"/>
                <a:ea typeface="MS Mincho" panose="02020609040205080304" pitchFamily="49" charset="-128"/>
              </a:rPr>
              <a:t>７　家族は経腸栄養開始について、本当の気持</a:t>
            </a:r>
            <a:endParaRPr lang="en-US" altLang="ja-JP" sz="1600" dirty="0">
              <a:latin typeface="MS Mincho" panose="02020609040205080304" pitchFamily="49" charset="-128"/>
              <a:ea typeface="MS Mincho" panose="02020609040205080304" pitchFamily="49" charset="-128"/>
            </a:endParaRPr>
          </a:p>
          <a:p>
            <a:r>
              <a:rPr lang="ja-JP" altLang="en-US" sz="1600">
                <a:latin typeface="MS Mincho" panose="02020609040205080304" pitchFamily="49" charset="-128"/>
                <a:ea typeface="MS Mincho" panose="02020609040205080304" pitchFamily="49" charset="-128"/>
              </a:rPr>
              <a:t>　　</a:t>
            </a:r>
            <a:r>
              <a:rPr lang="ja-JP" altLang="ja-JP" sz="1600">
                <a:latin typeface="MS Mincho" panose="02020609040205080304" pitchFamily="49" charset="-128"/>
                <a:ea typeface="MS Mincho" panose="02020609040205080304" pitchFamily="49" charset="-128"/>
              </a:rPr>
              <a:t>ちを言えなかった</a:t>
            </a:r>
          </a:p>
          <a:p>
            <a:r>
              <a:rPr lang="ja-JP" altLang="ja-JP" sz="1600">
                <a:latin typeface="MS Mincho" panose="02020609040205080304" pitchFamily="49" charset="-128"/>
                <a:ea typeface="MS Mincho" panose="02020609040205080304" pitchFamily="49" charset="-128"/>
              </a:rPr>
              <a:t>８　妻は夫の楠木さんを自宅で看取りたいと希</a:t>
            </a:r>
            <a:endParaRPr lang="en-US" altLang="ja-JP" sz="1600" dirty="0">
              <a:latin typeface="MS Mincho" panose="02020609040205080304" pitchFamily="49" charset="-128"/>
              <a:ea typeface="MS Mincho" panose="02020609040205080304" pitchFamily="49" charset="-128"/>
            </a:endParaRPr>
          </a:p>
          <a:p>
            <a:r>
              <a:rPr lang="ja-JP" altLang="en-US" sz="1600">
                <a:latin typeface="MS Mincho" panose="02020609040205080304" pitchFamily="49" charset="-128"/>
                <a:ea typeface="MS Mincho" panose="02020609040205080304" pitchFamily="49" charset="-128"/>
              </a:rPr>
              <a:t>　　</a:t>
            </a:r>
            <a:r>
              <a:rPr lang="ja-JP" altLang="ja-JP" sz="1600">
                <a:latin typeface="MS Mincho" panose="02020609040205080304" pitchFamily="49" charset="-128"/>
                <a:ea typeface="MS Mincho" panose="02020609040205080304" pitchFamily="49" charset="-128"/>
              </a:rPr>
              <a:t>望している。</a:t>
            </a:r>
            <a:endParaRPr kumimoji="1" lang="ja-JP" altLang="en-US" sz="1600">
              <a:latin typeface="MS Mincho" panose="02020609040205080304" pitchFamily="49" charset="-128"/>
              <a:ea typeface="MS Mincho" panose="02020609040205080304" pitchFamily="49" charset="-128"/>
            </a:endParaRPr>
          </a:p>
        </p:txBody>
      </p:sp>
    </p:spTree>
    <p:extLst>
      <p:ext uri="{BB962C8B-B14F-4D97-AF65-F5344CB8AC3E}">
        <p14:creationId xmlns:p14="http://schemas.microsoft.com/office/powerpoint/2010/main" val="1004382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63EBF-1F1B-C746-8D55-68D9C1643233}"/>
              </a:ext>
            </a:extLst>
          </p:cNvPr>
          <p:cNvSpPr>
            <a:spLocks noGrp="1"/>
          </p:cNvSpPr>
          <p:nvPr>
            <p:ph type="title"/>
          </p:nvPr>
        </p:nvSpPr>
        <p:spPr>
          <a:xfrm>
            <a:off x="251520" y="116632"/>
            <a:ext cx="4104456" cy="792088"/>
          </a:xfrm>
        </p:spPr>
        <p:txBody>
          <a:bodyPr>
            <a:normAutofit fontScale="90000"/>
          </a:bodyPr>
          <a:lstStyle/>
          <a:p>
            <a:r>
              <a:rPr lang="ja-JP" altLang="en-US" sz="2700" dirty="0"/>
              <a:t>① 楠木さんが大切にしたいこと</a:t>
            </a:r>
            <a:r>
              <a:rPr lang="en-US" altLang="ja-JP" sz="2700" dirty="0"/>
              <a:t>, </a:t>
            </a:r>
            <a:r>
              <a:rPr lang="ja-JP" altLang="en-US" sz="2700" dirty="0"/>
              <a:t>その根拠となる情報</a:t>
            </a:r>
            <a:endParaRPr kumimoji="1" lang="ja-JP" altLang="en-US" dirty="0"/>
          </a:p>
        </p:txBody>
      </p:sp>
      <p:sp>
        <p:nvSpPr>
          <p:cNvPr id="8" name="コンテンツ プレースホルダー 7">
            <a:extLst>
              <a:ext uri="{FF2B5EF4-FFF2-40B4-BE49-F238E27FC236}">
                <a16:creationId xmlns:a16="http://schemas.microsoft.com/office/drawing/2014/main" id="{3F8AC54D-3095-4E08-BF8D-A55E8B84E2C4}"/>
              </a:ext>
            </a:extLst>
          </p:cNvPr>
          <p:cNvSpPr>
            <a:spLocks noGrp="1"/>
          </p:cNvSpPr>
          <p:nvPr>
            <p:ph sz="half" idx="1"/>
          </p:nvPr>
        </p:nvSpPr>
        <p:spPr>
          <a:xfrm>
            <a:off x="251520" y="980728"/>
            <a:ext cx="4244280" cy="5328592"/>
          </a:xfrm>
        </p:spPr>
        <p:txBody>
          <a:bodyPr>
            <a:normAutofit/>
          </a:bodyPr>
          <a:lstStyle/>
          <a:p>
            <a:endParaRPr lang="ja-JP" altLang="en-US" sz="2000" dirty="0"/>
          </a:p>
        </p:txBody>
      </p:sp>
      <p:sp>
        <p:nvSpPr>
          <p:cNvPr id="9" name="コンテンツ プレースホルダー 8">
            <a:extLst>
              <a:ext uri="{FF2B5EF4-FFF2-40B4-BE49-F238E27FC236}">
                <a16:creationId xmlns:a16="http://schemas.microsoft.com/office/drawing/2014/main" id="{5A8B6134-2CEA-4AED-8A51-FFCCBB53CCC0}"/>
              </a:ext>
            </a:extLst>
          </p:cNvPr>
          <p:cNvSpPr>
            <a:spLocks noGrp="1"/>
          </p:cNvSpPr>
          <p:nvPr>
            <p:ph sz="half" idx="2"/>
          </p:nvPr>
        </p:nvSpPr>
        <p:spPr>
          <a:xfrm>
            <a:off x="4648200" y="980728"/>
            <a:ext cx="4244280" cy="5328592"/>
          </a:xfrm>
        </p:spPr>
        <p:txBody>
          <a:bodyPr>
            <a:normAutofit/>
          </a:bodyPr>
          <a:lstStyle/>
          <a:p>
            <a:endParaRPr lang="ja-JP" altLang="en-US" sz="2000" dirty="0"/>
          </a:p>
        </p:txBody>
      </p:sp>
      <p:sp>
        <p:nvSpPr>
          <p:cNvPr id="7" name="テキスト ボックス 6">
            <a:extLst>
              <a:ext uri="{FF2B5EF4-FFF2-40B4-BE49-F238E27FC236}">
                <a16:creationId xmlns:a16="http://schemas.microsoft.com/office/drawing/2014/main" id="{3EC800C0-9BD2-4FBD-944F-68FE5EA0A0B3}"/>
              </a:ext>
            </a:extLst>
          </p:cNvPr>
          <p:cNvSpPr txBox="1"/>
          <p:nvPr/>
        </p:nvSpPr>
        <p:spPr>
          <a:xfrm>
            <a:off x="4648200" y="124849"/>
            <a:ext cx="4588328" cy="830997"/>
          </a:xfrm>
          <a:prstGeom prst="rect">
            <a:avLst/>
          </a:prstGeom>
          <a:noFill/>
        </p:spPr>
        <p:txBody>
          <a:bodyPr wrap="square">
            <a:spAutoFit/>
          </a:bodyPr>
          <a:lstStyle/>
          <a:p>
            <a:r>
              <a:rPr kumimoji="1" lang="en-US" altLang="ja-JP" sz="2400" b="1" i="0" u="none" strike="noStrike" kern="1200" cap="none" spc="0" normalizeH="0" baseline="0" noProof="0" dirty="0">
                <a:ln>
                  <a:noFill/>
                </a:ln>
                <a:solidFill>
                  <a:srgbClr val="4F81BD">
                    <a:lumMod val="75000"/>
                  </a:srgbClr>
                </a:solidFill>
                <a:effectLst/>
                <a:uLnTx/>
                <a:uFillTx/>
                <a:latin typeface="メイリオ" panose="020B0604030504040204" pitchFamily="50" charset="-128"/>
                <a:ea typeface="メイリオ" panose="020B0604030504040204" pitchFamily="50" charset="-128"/>
              </a:rPr>
              <a:t>②</a:t>
            </a:r>
            <a:r>
              <a:rPr kumimoji="1" lang="ja-JP" altLang="en-US" sz="2400" b="1" i="0" u="none" strike="noStrike" kern="1200" cap="none" spc="0" normalizeH="0" baseline="0" noProof="0" dirty="0">
                <a:ln>
                  <a:noFill/>
                </a:ln>
                <a:solidFill>
                  <a:srgbClr val="4F81BD">
                    <a:lumMod val="75000"/>
                  </a:srgbClr>
                </a:solidFill>
                <a:effectLst/>
                <a:uLnTx/>
                <a:uFillTx/>
                <a:latin typeface="メイリオ" panose="020B0604030504040204" pitchFamily="50" charset="-128"/>
                <a:ea typeface="メイリオ" panose="020B0604030504040204" pitchFamily="50" charset="-128"/>
              </a:rPr>
              <a:t>　①</a:t>
            </a:r>
            <a:r>
              <a:rPr kumimoji="1" lang="ja-JP" altLang="ja-JP" sz="2400" b="1" i="0" u="none" strike="noStrike" kern="1200" cap="none" spc="0" normalizeH="0" baseline="0" noProof="0" dirty="0">
                <a:ln>
                  <a:noFill/>
                </a:ln>
                <a:solidFill>
                  <a:srgbClr val="4F81BD">
                    <a:lumMod val="75000"/>
                  </a:srgbClr>
                </a:solidFill>
                <a:effectLst/>
                <a:uLnTx/>
                <a:uFillTx/>
                <a:latin typeface="メイリオ" panose="020B0604030504040204" pitchFamily="50" charset="-128"/>
                <a:ea typeface="メイリオ" panose="020B0604030504040204" pitchFamily="50" charset="-128"/>
              </a:rPr>
              <a:t>を尊重するために</a:t>
            </a:r>
            <a:r>
              <a:rPr kumimoji="1" lang="ja-JP" altLang="en-US" sz="2400" b="1" i="0" u="none" strike="noStrike" kern="1200" cap="none" spc="0" normalizeH="0" baseline="0" noProof="0" dirty="0">
                <a:ln>
                  <a:noFill/>
                </a:ln>
                <a:solidFill>
                  <a:srgbClr val="4F81BD">
                    <a:lumMod val="75000"/>
                  </a:srgbClr>
                </a:solidFill>
                <a:effectLst/>
                <a:uLnTx/>
                <a:uFillTx/>
                <a:latin typeface="メイリオ" panose="020B0604030504040204" pitchFamily="50" charset="-128"/>
                <a:ea typeface="メイリオ" panose="020B0604030504040204" pitchFamily="50" charset="-128"/>
              </a:rPr>
              <a:t>提供</a:t>
            </a:r>
            <a:endParaRPr kumimoji="1" lang="en-US" altLang="ja-JP" sz="2400" b="1" i="0" u="none" strike="noStrike" kern="1200" cap="none" spc="0" normalizeH="0" baseline="0" noProof="0" dirty="0">
              <a:ln>
                <a:noFill/>
              </a:ln>
              <a:solidFill>
                <a:srgbClr val="4F81BD">
                  <a:lumMod val="75000"/>
                </a:srgbClr>
              </a:solidFill>
              <a:effectLst/>
              <a:uLnTx/>
              <a:uFillTx/>
              <a:latin typeface="メイリオ" panose="020B0604030504040204" pitchFamily="50" charset="-128"/>
              <a:ea typeface="メイリオ" panose="020B0604030504040204" pitchFamily="50" charset="-128"/>
            </a:endParaRPr>
          </a:p>
          <a:p>
            <a:r>
              <a:rPr lang="ja-JP" altLang="en-US" sz="2400" b="1" dirty="0">
                <a:solidFill>
                  <a:srgbClr val="4F81BD">
                    <a:lumMod val="75000"/>
                  </a:srgbClr>
                </a:solidFill>
                <a:latin typeface="メイリオ" panose="020B0604030504040204" pitchFamily="50" charset="-128"/>
                <a:ea typeface="メイリオ" panose="020B0604030504040204" pitchFamily="50" charset="-128"/>
              </a:rPr>
              <a:t>　　</a:t>
            </a:r>
            <a:r>
              <a:rPr kumimoji="1" lang="ja-JP" altLang="ja-JP" sz="2400" b="1" i="0" u="none" strike="noStrike" kern="1200" cap="none" spc="0" normalizeH="0" baseline="0" noProof="0" dirty="0">
                <a:ln>
                  <a:noFill/>
                </a:ln>
                <a:solidFill>
                  <a:srgbClr val="4F81BD">
                    <a:lumMod val="75000"/>
                  </a:srgbClr>
                </a:solidFill>
                <a:effectLst/>
                <a:uLnTx/>
                <a:uFillTx/>
                <a:latin typeface="メイリオ" panose="020B0604030504040204" pitchFamily="50" charset="-128"/>
                <a:ea typeface="メイリオ" panose="020B0604030504040204" pitchFamily="50" charset="-128"/>
              </a:rPr>
              <a:t>できる</a:t>
            </a:r>
            <a:r>
              <a:rPr kumimoji="1" lang="ja-JP" altLang="en-US" sz="2400" b="1" i="0" u="none" strike="noStrike" kern="1200" cap="none" spc="0" normalizeH="0" baseline="0" noProof="0" dirty="0">
                <a:ln>
                  <a:noFill/>
                </a:ln>
                <a:solidFill>
                  <a:srgbClr val="4F81BD">
                    <a:lumMod val="75000"/>
                  </a:srgbClr>
                </a:solidFill>
                <a:effectLst/>
                <a:uLnTx/>
                <a:uFillTx/>
                <a:latin typeface="メイリオ" panose="020B0604030504040204" pitchFamily="50" charset="-128"/>
                <a:ea typeface="メイリオ" panose="020B0604030504040204" pitchFamily="50" charset="-128"/>
              </a:rPr>
              <a:t>医療・ケア</a:t>
            </a:r>
            <a:endParaRPr lang="ja-JP" altLang="en-US" sz="2400" dirty="0"/>
          </a:p>
        </p:txBody>
      </p:sp>
    </p:spTree>
    <p:extLst>
      <p:ext uri="{BB962C8B-B14F-4D97-AF65-F5344CB8AC3E}">
        <p14:creationId xmlns:p14="http://schemas.microsoft.com/office/powerpoint/2010/main" val="1940974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63EBF-1F1B-C746-8D55-68D9C1643233}"/>
              </a:ext>
            </a:extLst>
          </p:cNvPr>
          <p:cNvSpPr>
            <a:spLocks noGrp="1"/>
          </p:cNvSpPr>
          <p:nvPr>
            <p:ph type="title"/>
          </p:nvPr>
        </p:nvSpPr>
        <p:spPr>
          <a:xfrm>
            <a:off x="457200" y="116632"/>
            <a:ext cx="8229600" cy="864096"/>
          </a:xfrm>
        </p:spPr>
        <p:txBody>
          <a:bodyPr>
            <a:normAutofit fontScale="90000"/>
          </a:bodyPr>
          <a:lstStyle/>
          <a:p>
            <a:r>
              <a:rPr lang="ja-JP" altLang="en-US" sz="2700" dirty="0"/>
              <a:t>③楠木さんの推定意思をより確かなものにするために、</a:t>
            </a:r>
            <a:br>
              <a:rPr lang="en-US" altLang="ja-JP" sz="2700" dirty="0"/>
            </a:br>
            <a:r>
              <a:rPr lang="ja-JP" altLang="en-US" sz="2700" dirty="0"/>
              <a:t>医療・ケアチームとしてどのような関わりができますか？</a:t>
            </a:r>
            <a:endParaRPr kumimoji="1" lang="ja-JP" altLang="en-US" dirty="0"/>
          </a:p>
        </p:txBody>
      </p:sp>
      <p:sp>
        <p:nvSpPr>
          <p:cNvPr id="3" name="コンテンツ プレースホルダー 2">
            <a:extLst>
              <a:ext uri="{FF2B5EF4-FFF2-40B4-BE49-F238E27FC236}">
                <a16:creationId xmlns:a16="http://schemas.microsoft.com/office/drawing/2014/main" id="{F4CF6B28-4B2F-8141-B8AE-D7CB1734C08B}"/>
              </a:ext>
            </a:extLst>
          </p:cNvPr>
          <p:cNvSpPr>
            <a:spLocks noGrp="1"/>
          </p:cNvSpPr>
          <p:nvPr>
            <p:ph idx="1"/>
          </p:nvPr>
        </p:nvSpPr>
        <p:spPr>
          <a:xfrm>
            <a:off x="457200" y="980728"/>
            <a:ext cx="8229600" cy="5145435"/>
          </a:xfrm>
        </p:spPr>
        <p:txBody>
          <a:bodyPr>
            <a:normAutofit/>
          </a:bodyPr>
          <a:lstStyle/>
          <a:p>
            <a:endParaRPr kumimoji="1" lang="ja-JP" altLang="en-US" sz="2000" dirty="0"/>
          </a:p>
        </p:txBody>
      </p:sp>
    </p:spTree>
    <p:extLst>
      <p:ext uri="{BB962C8B-B14F-4D97-AF65-F5344CB8AC3E}">
        <p14:creationId xmlns:p14="http://schemas.microsoft.com/office/powerpoint/2010/main" val="404991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3BE44982-004A-234B-AC10-784C5F15D6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1087729"/>
            <a:ext cx="3824520" cy="3693052"/>
          </a:xfrm>
          <a:prstGeom prst="rect">
            <a:avLst/>
          </a:prstGeom>
        </p:spPr>
      </p:pic>
      <p:sp>
        <p:nvSpPr>
          <p:cNvPr id="4" name="タイトル 1"/>
          <p:cNvSpPr>
            <a:spLocks noGrp="1"/>
          </p:cNvSpPr>
          <p:nvPr>
            <p:ph type="title"/>
          </p:nvPr>
        </p:nvSpPr>
        <p:spPr>
          <a:xfrm>
            <a:off x="457200" y="274638"/>
            <a:ext cx="8219256" cy="778098"/>
          </a:xfrm>
        </p:spPr>
        <p:txBody>
          <a:bodyPr>
            <a:normAutofit/>
          </a:bodyPr>
          <a:lstStyle/>
          <a:p>
            <a:r>
              <a:rPr lang="ja-JP" altLang="en-US"/>
              <a:t>アイス・ブレイキング</a:t>
            </a:r>
            <a:endParaRPr kumimoji="1" lang="ja-JP" altLang="en-US" dirty="0"/>
          </a:p>
        </p:txBody>
      </p:sp>
      <p:sp>
        <p:nvSpPr>
          <p:cNvPr id="5" name="コンテンツ プレースホルダー 2"/>
          <p:cNvSpPr>
            <a:spLocks noGrp="1"/>
          </p:cNvSpPr>
          <p:nvPr>
            <p:ph idx="1"/>
          </p:nvPr>
        </p:nvSpPr>
        <p:spPr>
          <a:xfrm>
            <a:off x="457200" y="1268760"/>
            <a:ext cx="8217243" cy="5144397"/>
          </a:xfrm>
        </p:spPr>
        <p:txBody>
          <a:bodyPr>
            <a:normAutofit/>
          </a:bodyPr>
          <a:lstStyle/>
          <a:p>
            <a:pPr marL="0" indent="0">
              <a:lnSpc>
                <a:spcPct val="110000"/>
              </a:lnSpc>
              <a:spcBef>
                <a:spcPts val="360"/>
              </a:spcBef>
              <a:buNone/>
            </a:pPr>
            <a:r>
              <a:rPr lang="ja-JP" altLang="en-US" sz="3500" dirty="0"/>
              <a:t>★自己紹介（</a:t>
            </a:r>
            <a:r>
              <a:rPr lang="en-US" altLang="ja-JP" sz="3500" dirty="0"/>
              <a:t>1</a:t>
            </a:r>
            <a:r>
              <a:rPr lang="ja-JP" altLang="en-US" sz="3500" dirty="0"/>
              <a:t>人</a:t>
            </a:r>
            <a:r>
              <a:rPr lang="en-US" altLang="ja-JP" sz="3500" dirty="0"/>
              <a:t>45</a:t>
            </a:r>
            <a:r>
              <a:rPr lang="ja-JP" altLang="en-US" sz="3500" dirty="0"/>
              <a:t>秒）</a:t>
            </a:r>
            <a:endParaRPr lang="en-US" altLang="ja-JP" sz="3500" dirty="0"/>
          </a:p>
          <a:p>
            <a:pPr lvl="1">
              <a:lnSpc>
                <a:spcPct val="110000"/>
              </a:lnSpc>
              <a:spcBef>
                <a:spcPts val="360"/>
              </a:spcBef>
              <a:buClr>
                <a:schemeClr val="accent3"/>
              </a:buClr>
              <a:buFont typeface="Wingdings" charset="2"/>
              <a:buChar char="l"/>
            </a:pPr>
            <a:r>
              <a:rPr lang="ja-JP" altLang="en-US" sz="3200" dirty="0"/>
              <a:t>名前</a:t>
            </a:r>
            <a:endParaRPr lang="en-US" altLang="ja-JP" sz="3200" dirty="0"/>
          </a:p>
          <a:p>
            <a:pPr lvl="1">
              <a:lnSpc>
                <a:spcPct val="110000"/>
              </a:lnSpc>
              <a:spcBef>
                <a:spcPts val="360"/>
              </a:spcBef>
              <a:buClr>
                <a:schemeClr val="accent3"/>
              </a:buClr>
              <a:buFont typeface="Wingdings" charset="2"/>
              <a:buChar char="l"/>
            </a:pPr>
            <a:r>
              <a:rPr lang="ja-JP" altLang="en-US" sz="3200" dirty="0"/>
              <a:t>勤務先</a:t>
            </a:r>
            <a:endParaRPr lang="en-US" altLang="ja-JP" sz="3200" dirty="0"/>
          </a:p>
          <a:p>
            <a:pPr lvl="1">
              <a:lnSpc>
                <a:spcPct val="110000"/>
              </a:lnSpc>
              <a:spcBef>
                <a:spcPts val="360"/>
              </a:spcBef>
              <a:buClr>
                <a:schemeClr val="accent3"/>
              </a:buClr>
              <a:buFont typeface="Wingdings" charset="2"/>
              <a:buChar char="l"/>
            </a:pPr>
            <a:r>
              <a:rPr lang="ja-JP" altLang="en-US" sz="3200" dirty="0"/>
              <a:t>「最期の晩餐」</a:t>
            </a:r>
            <a:endParaRPr lang="en-US" altLang="ja-JP" sz="3200" dirty="0"/>
          </a:p>
          <a:p>
            <a:pPr lvl="1">
              <a:lnSpc>
                <a:spcPct val="110000"/>
              </a:lnSpc>
              <a:spcBef>
                <a:spcPts val="360"/>
              </a:spcBef>
              <a:buClr>
                <a:schemeClr val="accent3"/>
              </a:buClr>
              <a:buFont typeface="Wingdings" charset="2"/>
              <a:buChar char="l"/>
            </a:pPr>
            <a:r>
              <a:rPr lang="ja-JP" altLang="en-US" dirty="0"/>
              <a:t>それはなぜ？</a:t>
            </a:r>
            <a:endParaRPr lang="en-US" altLang="ja-JP" dirty="0"/>
          </a:p>
          <a:p>
            <a:pPr marL="0" indent="0">
              <a:lnSpc>
                <a:spcPct val="120000"/>
              </a:lnSpc>
              <a:spcBef>
                <a:spcPts val="360"/>
              </a:spcBef>
              <a:buNone/>
            </a:pPr>
            <a:r>
              <a:rPr lang="ja-JP" altLang="en-US" sz="4000" dirty="0"/>
              <a:t>★</a:t>
            </a:r>
            <a:r>
              <a:rPr lang="ja-JP" altLang="en-US" sz="3500" dirty="0"/>
              <a:t>全員が終わったらグループ全体で最も印象深かった「最期の晩餐」を選ぶ</a:t>
            </a:r>
            <a:endParaRPr lang="en-US" altLang="ja-JP" sz="3500" dirty="0"/>
          </a:p>
          <a:p>
            <a:pPr marL="0" indent="0">
              <a:lnSpc>
                <a:spcPct val="120000"/>
              </a:lnSpc>
              <a:spcBef>
                <a:spcPts val="360"/>
              </a:spcBef>
              <a:buNone/>
            </a:pPr>
            <a:r>
              <a:rPr lang="ja-JP" altLang="en-US" sz="3500" dirty="0"/>
              <a:t>★今日の研修会の役割分担をする</a:t>
            </a:r>
            <a:endParaRPr lang="en-US" altLang="ja-JP" sz="3500" dirty="0"/>
          </a:p>
          <a:p>
            <a:pPr marL="0" indent="0">
              <a:lnSpc>
                <a:spcPct val="120000"/>
              </a:lnSpc>
              <a:buNone/>
            </a:pPr>
            <a:endParaRPr lang="ja-JP" altLang="en-US" sz="3500" dirty="0"/>
          </a:p>
          <a:p>
            <a:pPr marL="0" indent="0">
              <a:lnSpc>
                <a:spcPct val="150000"/>
              </a:lnSpc>
              <a:buNone/>
            </a:pPr>
            <a:endParaRPr lang="ja-JP" altLang="en-US" sz="4000" dirty="0"/>
          </a:p>
          <a:p>
            <a:pPr marL="0" indent="0">
              <a:lnSpc>
                <a:spcPct val="150000"/>
              </a:lnSpc>
              <a:buNone/>
            </a:pPr>
            <a:endParaRPr lang="en-US" altLang="ja-JP" sz="4000" dirty="0"/>
          </a:p>
          <a:p>
            <a:pPr lvl="1">
              <a:lnSpc>
                <a:spcPct val="150000"/>
              </a:lnSpc>
            </a:pPr>
            <a:endParaRPr kumimoji="1" lang="ja-JP" altLang="en-US" dirty="0"/>
          </a:p>
        </p:txBody>
      </p:sp>
    </p:spTree>
    <p:extLst>
      <p:ext uri="{BB962C8B-B14F-4D97-AF65-F5344CB8AC3E}">
        <p14:creationId xmlns:p14="http://schemas.microsoft.com/office/powerpoint/2010/main" val="415709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B68E53-BE5E-FB42-B775-9E8064E8BC67}"/>
              </a:ext>
            </a:extLst>
          </p:cNvPr>
          <p:cNvSpPr>
            <a:spLocks noGrp="1"/>
          </p:cNvSpPr>
          <p:nvPr>
            <p:ph type="title"/>
          </p:nvPr>
        </p:nvSpPr>
        <p:spPr>
          <a:xfrm>
            <a:off x="526293" y="197910"/>
            <a:ext cx="8229600" cy="1143000"/>
          </a:xfrm>
        </p:spPr>
        <p:txBody>
          <a:bodyPr>
            <a:normAutofit fontScale="90000"/>
          </a:bodyPr>
          <a:lstStyle/>
          <a:p>
            <a:r>
              <a:rPr kumimoji="1" lang="ja-JP" altLang="en-US"/>
              <a:t>アイスブレーキング</a:t>
            </a:r>
            <a:br>
              <a:rPr kumimoji="1" lang="en-US" altLang="ja-JP" dirty="0"/>
            </a:br>
            <a:r>
              <a:rPr kumimoji="1" lang="ja-JP" altLang="en-US" sz="3600"/>
              <a:t>司会・書記・発表者を決めてください</a:t>
            </a:r>
          </a:p>
        </p:txBody>
      </p:sp>
      <p:graphicFrame>
        <p:nvGraphicFramePr>
          <p:cNvPr id="4" name="表 4">
            <a:extLst>
              <a:ext uri="{FF2B5EF4-FFF2-40B4-BE49-F238E27FC236}">
                <a16:creationId xmlns:a16="http://schemas.microsoft.com/office/drawing/2014/main" id="{5714C614-86E8-B444-8586-0662964AADF3}"/>
              </a:ext>
            </a:extLst>
          </p:cNvPr>
          <p:cNvGraphicFramePr>
            <a:graphicFrameLocks noGrp="1"/>
          </p:cNvGraphicFramePr>
          <p:nvPr>
            <p:ph idx="1"/>
            <p:extLst>
              <p:ext uri="{D42A27DB-BD31-4B8C-83A1-F6EECF244321}">
                <p14:modId xmlns:p14="http://schemas.microsoft.com/office/powerpoint/2010/main" val="4100312941"/>
              </p:ext>
            </p:extLst>
          </p:nvPr>
        </p:nvGraphicFramePr>
        <p:xfrm>
          <a:off x="387749" y="1746876"/>
          <a:ext cx="8368144" cy="2766703"/>
        </p:xfrm>
        <a:graphic>
          <a:graphicData uri="http://schemas.openxmlformats.org/drawingml/2006/table">
            <a:tbl>
              <a:tblPr firstRow="1" bandRow="1">
                <a:tableStyleId>{5C22544A-7EE6-4342-B048-85BDC9FD1C3A}</a:tableStyleId>
              </a:tblPr>
              <a:tblGrid>
                <a:gridCol w="2092036">
                  <a:extLst>
                    <a:ext uri="{9D8B030D-6E8A-4147-A177-3AD203B41FA5}">
                      <a16:colId xmlns:a16="http://schemas.microsoft.com/office/drawing/2014/main" val="1612375381"/>
                    </a:ext>
                  </a:extLst>
                </a:gridCol>
                <a:gridCol w="2092036">
                  <a:extLst>
                    <a:ext uri="{9D8B030D-6E8A-4147-A177-3AD203B41FA5}">
                      <a16:colId xmlns:a16="http://schemas.microsoft.com/office/drawing/2014/main" val="1308302659"/>
                    </a:ext>
                  </a:extLst>
                </a:gridCol>
                <a:gridCol w="2092036">
                  <a:extLst>
                    <a:ext uri="{9D8B030D-6E8A-4147-A177-3AD203B41FA5}">
                      <a16:colId xmlns:a16="http://schemas.microsoft.com/office/drawing/2014/main" val="3247670903"/>
                    </a:ext>
                  </a:extLst>
                </a:gridCol>
                <a:gridCol w="2092036">
                  <a:extLst>
                    <a:ext uri="{9D8B030D-6E8A-4147-A177-3AD203B41FA5}">
                      <a16:colId xmlns:a16="http://schemas.microsoft.com/office/drawing/2014/main" val="2701117545"/>
                    </a:ext>
                  </a:extLst>
                </a:gridCol>
              </a:tblGrid>
              <a:tr h="532657">
                <a:tc>
                  <a:txBody>
                    <a:bodyPr/>
                    <a:lstStyle/>
                    <a:p>
                      <a:pPr algn="ctr"/>
                      <a:r>
                        <a:rPr kumimoji="1" lang="ja-JP" altLang="en-US"/>
                        <a:t>セッション</a:t>
                      </a:r>
                    </a:p>
                  </a:txBody>
                  <a:tcPr/>
                </a:tc>
                <a:tc>
                  <a:txBody>
                    <a:bodyPr/>
                    <a:lstStyle/>
                    <a:p>
                      <a:pPr algn="ctr"/>
                      <a:r>
                        <a:rPr kumimoji="1" lang="ja-JP" altLang="en-US"/>
                        <a:t>司会</a:t>
                      </a:r>
                    </a:p>
                  </a:txBody>
                  <a:tcPr/>
                </a:tc>
                <a:tc>
                  <a:txBody>
                    <a:bodyPr/>
                    <a:lstStyle/>
                    <a:p>
                      <a:pPr algn="ctr"/>
                      <a:r>
                        <a:rPr kumimoji="1" lang="ja-JP" altLang="en-US"/>
                        <a:t>書記</a:t>
                      </a:r>
                    </a:p>
                  </a:txBody>
                  <a:tcPr/>
                </a:tc>
                <a:tc>
                  <a:txBody>
                    <a:bodyPr/>
                    <a:lstStyle/>
                    <a:p>
                      <a:pPr algn="ctr"/>
                      <a:r>
                        <a:rPr kumimoji="1" lang="ja-JP" altLang="en-US"/>
                        <a:t>発表者</a:t>
                      </a:r>
                    </a:p>
                  </a:txBody>
                  <a:tcPr/>
                </a:tc>
                <a:extLst>
                  <a:ext uri="{0D108BD9-81ED-4DB2-BD59-A6C34878D82A}">
                    <a16:rowId xmlns:a16="http://schemas.microsoft.com/office/drawing/2014/main" val="1461921626"/>
                  </a:ext>
                </a:extLst>
              </a:tr>
              <a:tr h="1117023">
                <a:tc>
                  <a:txBody>
                    <a:bodyPr/>
                    <a:lstStyle/>
                    <a:p>
                      <a:pPr algn="ctr"/>
                      <a:r>
                        <a:rPr kumimoji="1" lang="en-US" altLang="ja-JP" sz="2000" dirty="0">
                          <a:latin typeface="Meiryo" panose="020B0604030504040204" pitchFamily="34" charset="-128"/>
                          <a:ea typeface="Meiryo" panose="020B0604030504040204" pitchFamily="34" charset="-128"/>
                        </a:rPr>
                        <a:t>Step1</a:t>
                      </a:r>
                      <a:endParaRPr kumimoji="1" lang="ja-JP" altLang="en-US" sz="2000">
                        <a:latin typeface="Meiryo" panose="020B0604030504040204" pitchFamily="34" charset="-128"/>
                        <a:ea typeface="Meiryo" panose="020B0604030504040204" pitchFamily="34" charset="-128"/>
                      </a:endParaRPr>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extLst>
                  <a:ext uri="{0D108BD9-81ED-4DB2-BD59-A6C34878D82A}">
                    <a16:rowId xmlns:a16="http://schemas.microsoft.com/office/drawing/2014/main" val="329233287"/>
                  </a:ext>
                </a:extLst>
              </a:tr>
              <a:tr h="1117023">
                <a:tc>
                  <a:txBody>
                    <a:bodyPr/>
                    <a:lstStyle/>
                    <a:p>
                      <a:pPr algn="ctr"/>
                      <a:r>
                        <a:rPr kumimoji="1" lang="en-US" altLang="ja-JP" sz="2000" dirty="0">
                          <a:latin typeface="Meiryo" panose="020B0604030504040204" pitchFamily="34" charset="-128"/>
                          <a:ea typeface="Meiryo" panose="020B0604030504040204" pitchFamily="34" charset="-128"/>
                        </a:rPr>
                        <a:t>Step</a:t>
                      </a:r>
                      <a:r>
                        <a:rPr kumimoji="1" lang="ja-JP" altLang="en-US" sz="2000">
                          <a:latin typeface="Meiryo" panose="020B0604030504040204" pitchFamily="34" charset="-128"/>
                          <a:ea typeface="Meiryo" panose="020B0604030504040204" pitchFamily="34" charset="-128"/>
                        </a:rPr>
                        <a:t>３・４</a:t>
                      </a:r>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extLst>
                  <a:ext uri="{0D108BD9-81ED-4DB2-BD59-A6C34878D82A}">
                    <a16:rowId xmlns:a16="http://schemas.microsoft.com/office/drawing/2014/main" val="1892933813"/>
                  </a:ext>
                </a:extLst>
              </a:tr>
            </a:tbl>
          </a:graphicData>
        </a:graphic>
      </p:graphicFrame>
      <p:sp>
        <p:nvSpPr>
          <p:cNvPr id="3" name="テキスト ボックス 2">
            <a:extLst>
              <a:ext uri="{FF2B5EF4-FFF2-40B4-BE49-F238E27FC236}">
                <a16:creationId xmlns:a16="http://schemas.microsoft.com/office/drawing/2014/main" id="{20D49D21-8F27-0D47-AA02-8BFAFC6F157D}"/>
              </a:ext>
            </a:extLst>
          </p:cNvPr>
          <p:cNvSpPr txBox="1"/>
          <p:nvPr/>
        </p:nvSpPr>
        <p:spPr>
          <a:xfrm>
            <a:off x="2123728" y="6021288"/>
            <a:ext cx="7767703" cy="369332"/>
          </a:xfrm>
          <a:prstGeom prst="rect">
            <a:avLst/>
          </a:prstGeom>
          <a:noFill/>
        </p:spPr>
        <p:txBody>
          <a:bodyPr wrap="square" rtlCol="0">
            <a:spAutoFit/>
          </a:bodyPr>
          <a:lstStyle/>
          <a:p>
            <a:r>
              <a:rPr lang="ja-JP" altLang="en-US"/>
              <a:t>書記はキーボード入力が早い、</a:t>
            </a:r>
            <a:r>
              <a:rPr lang="en" altLang="ja-JP" dirty="0"/>
              <a:t>PC</a:t>
            </a:r>
            <a:r>
              <a:rPr lang="ja-JP" altLang="en-US"/>
              <a:t>操作に慣れている人が望ましいです</a:t>
            </a:r>
            <a:endParaRPr kumimoji="1" lang="ja-JP" altLang="en-US"/>
          </a:p>
        </p:txBody>
      </p:sp>
    </p:spTree>
    <p:extLst>
      <p:ext uri="{BB962C8B-B14F-4D97-AF65-F5344CB8AC3E}">
        <p14:creationId xmlns:p14="http://schemas.microsoft.com/office/powerpoint/2010/main" val="3383638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A4BBB8-A6C5-8647-9807-68C0491C0206}"/>
              </a:ext>
            </a:extLst>
          </p:cNvPr>
          <p:cNvSpPr>
            <a:spLocks noGrp="1"/>
          </p:cNvSpPr>
          <p:nvPr>
            <p:ph type="title"/>
          </p:nvPr>
        </p:nvSpPr>
        <p:spPr/>
        <p:txBody>
          <a:bodyPr>
            <a:noAutofit/>
          </a:bodyPr>
          <a:lstStyle/>
          <a:p>
            <a:r>
              <a:rPr kumimoji="1" lang="en-US" altLang="ja-JP" sz="3600" dirty="0"/>
              <a:t>Step1:</a:t>
            </a:r>
            <a:r>
              <a:rPr lang="ja-JP" altLang="en-US" sz="3600" dirty="0"/>
              <a:t>本人の意思決定する力を考える</a:t>
            </a:r>
            <a:br>
              <a:rPr lang="ja-JP" altLang="en-US" sz="3600" dirty="0"/>
            </a:br>
            <a:endParaRPr kumimoji="1" lang="ja-JP" altLang="en-US" sz="3600" dirty="0"/>
          </a:p>
        </p:txBody>
      </p:sp>
      <p:sp>
        <p:nvSpPr>
          <p:cNvPr id="3" name="コンテンツ プレースホルダー 2">
            <a:extLst>
              <a:ext uri="{FF2B5EF4-FFF2-40B4-BE49-F238E27FC236}">
                <a16:creationId xmlns:a16="http://schemas.microsoft.com/office/drawing/2014/main" id="{7D38AA90-74FE-174F-9B2A-98E7E62BA5DC}"/>
              </a:ext>
            </a:extLst>
          </p:cNvPr>
          <p:cNvSpPr>
            <a:spLocks noGrp="1"/>
          </p:cNvSpPr>
          <p:nvPr>
            <p:ph idx="1"/>
          </p:nvPr>
        </p:nvSpPr>
        <p:spPr>
          <a:xfrm>
            <a:off x="454113" y="1417638"/>
            <a:ext cx="8363272" cy="4525963"/>
          </a:xfrm>
        </p:spPr>
        <p:txBody>
          <a:bodyPr>
            <a:normAutofit fontScale="92500"/>
          </a:bodyPr>
          <a:lstStyle/>
          <a:p>
            <a:r>
              <a:rPr kumimoji="1" lang="en-US" altLang="ja-JP" sz="2800" dirty="0"/>
              <a:t>4</a:t>
            </a:r>
            <a:r>
              <a:rPr kumimoji="1" lang="ja-JP" altLang="en-US" sz="2800" dirty="0"/>
              <a:t>つの要素のそれぞれについて、１）</a:t>
            </a:r>
            <a:r>
              <a:rPr lang="ja-JP" altLang="en-US" sz="2800" dirty="0"/>
              <a:t>楠木さんの力を評価し、２）その理由、３）評価のために必要な情報、４）力を高めるためにできる支援、を話し合ってください。</a:t>
            </a:r>
            <a:endParaRPr lang="en-US" altLang="ja-JP" sz="2800" dirty="0"/>
          </a:p>
          <a:p>
            <a:endParaRPr lang="en-US" altLang="ja-JP" sz="900" dirty="0">
              <a:solidFill>
                <a:srgbClr val="FF0000"/>
              </a:solidFill>
            </a:endParaRPr>
          </a:p>
          <a:p>
            <a:r>
              <a:rPr kumimoji="1" lang="ja-JP" altLang="en-US" sz="2800" dirty="0"/>
              <a:t>本人の意思決定する力は以下から選択してください（複数選択可能）</a:t>
            </a:r>
            <a:endParaRPr kumimoji="1" lang="en-US" altLang="ja-JP" sz="2800" dirty="0"/>
          </a:p>
          <a:p>
            <a:pPr marL="800100" lvl="1" indent="-514350">
              <a:buFont typeface="+mj-lt"/>
              <a:buAutoNum type="arabicPeriod"/>
            </a:pPr>
            <a:r>
              <a:rPr lang="ja-JP" altLang="en-US" sz="2400" dirty="0"/>
              <a:t>十分</a:t>
            </a:r>
            <a:endParaRPr lang="en-US" altLang="ja-JP" sz="2400" dirty="0"/>
          </a:p>
          <a:p>
            <a:pPr marL="800100" lvl="1" indent="-514350">
              <a:buFont typeface="+mj-lt"/>
              <a:buAutoNum type="arabicPeriod"/>
            </a:pPr>
            <a:r>
              <a:rPr lang="ja-JP" altLang="en-US" sz="2400" dirty="0"/>
              <a:t>情報不足で評価が困難</a:t>
            </a:r>
            <a:endParaRPr lang="en-US" altLang="ja-JP" sz="2400" dirty="0"/>
          </a:p>
          <a:p>
            <a:pPr marL="800100" lvl="1" indent="-514350">
              <a:buFont typeface="+mj-lt"/>
              <a:buAutoNum type="arabicPeriod"/>
            </a:pPr>
            <a:r>
              <a:rPr lang="ja-JP" altLang="en-US" sz="2400" dirty="0"/>
              <a:t>意思決定する力を高める支援をして評価をすることが必要</a:t>
            </a:r>
            <a:endParaRPr lang="en-US" altLang="ja-JP" sz="2400" dirty="0"/>
          </a:p>
          <a:p>
            <a:pPr marL="800100" lvl="1" indent="-514350">
              <a:buFont typeface="+mj-lt"/>
              <a:buAutoNum type="arabicPeriod"/>
            </a:pPr>
            <a:r>
              <a:rPr kumimoji="1" lang="ja-JP" altLang="en-US" sz="2400" dirty="0"/>
              <a:t>不十分</a:t>
            </a:r>
            <a:endParaRPr kumimoji="1" lang="en-US" altLang="ja-JP" sz="2400" dirty="0"/>
          </a:p>
        </p:txBody>
      </p:sp>
    </p:spTree>
    <p:extLst>
      <p:ext uri="{BB962C8B-B14F-4D97-AF65-F5344CB8AC3E}">
        <p14:creationId xmlns:p14="http://schemas.microsoft.com/office/powerpoint/2010/main" val="353896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A4BBB8-A6C5-8647-9807-68C0491C0206}"/>
              </a:ext>
            </a:extLst>
          </p:cNvPr>
          <p:cNvSpPr>
            <a:spLocks noGrp="1"/>
          </p:cNvSpPr>
          <p:nvPr>
            <p:ph type="title"/>
          </p:nvPr>
        </p:nvSpPr>
        <p:spPr>
          <a:xfrm>
            <a:off x="0" y="297160"/>
            <a:ext cx="9144000" cy="1143000"/>
          </a:xfrm>
        </p:spPr>
        <p:txBody>
          <a:bodyPr>
            <a:noAutofit/>
          </a:bodyPr>
          <a:lstStyle/>
          <a:p>
            <a:r>
              <a:rPr kumimoji="1" lang="en-US" altLang="ja-JP" sz="3200" dirty="0"/>
              <a:t>Step1 </a:t>
            </a:r>
            <a:r>
              <a:rPr lang="ja-JP" altLang="en-US" sz="3200" dirty="0"/>
              <a:t>本人の意思決定する力を考える「理解」</a:t>
            </a:r>
            <a:br>
              <a:rPr lang="ja-JP" altLang="en-US" sz="3600" dirty="0"/>
            </a:br>
            <a:endParaRPr kumimoji="1" lang="ja-JP" altLang="en-US" sz="3600" dirty="0"/>
          </a:p>
        </p:txBody>
      </p:sp>
      <p:sp>
        <p:nvSpPr>
          <p:cNvPr id="3" name="コンテンツ プレースホルダー 2">
            <a:extLst>
              <a:ext uri="{FF2B5EF4-FFF2-40B4-BE49-F238E27FC236}">
                <a16:creationId xmlns:a16="http://schemas.microsoft.com/office/drawing/2014/main" id="{7D38AA90-74FE-174F-9B2A-98E7E62BA5DC}"/>
              </a:ext>
            </a:extLst>
          </p:cNvPr>
          <p:cNvSpPr>
            <a:spLocks noGrp="1"/>
          </p:cNvSpPr>
          <p:nvPr>
            <p:ph idx="1"/>
          </p:nvPr>
        </p:nvSpPr>
        <p:spPr/>
        <p:txBody>
          <a:bodyPr/>
          <a:lstStyle/>
          <a:p>
            <a:pPr marL="0" indent="0">
              <a:buNone/>
            </a:pPr>
            <a:endParaRPr kumimoji="1" lang="en-US" altLang="ja-JP" dirty="0"/>
          </a:p>
          <a:p>
            <a:endParaRPr lang="en-US" altLang="ja-JP" dirty="0"/>
          </a:p>
          <a:p>
            <a:endParaRPr kumimoji="1" lang="en-US" altLang="ja-JP" dirty="0"/>
          </a:p>
        </p:txBody>
      </p:sp>
      <p:graphicFrame>
        <p:nvGraphicFramePr>
          <p:cNvPr id="4" name="表 6">
            <a:extLst>
              <a:ext uri="{FF2B5EF4-FFF2-40B4-BE49-F238E27FC236}">
                <a16:creationId xmlns:a16="http://schemas.microsoft.com/office/drawing/2014/main" id="{E95623E7-6BB0-417D-89AA-6A337320E110}"/>
              </a:ext>
            </a:extLst>
          </p:cNvPr>
          <p:cNvGraphicFramePr>
            <a:graphicFrameLocks noGrp="1"/>
          </p:cNvGraphicFramePr>
          <p:nvPr>
            <p:extLst>
              <p:ext uri="{D42A27DB-BD31-4B8C-83A1-F6EECF244321}">
                <p14:modId xmlns:p14="http://schemas.microsoft.com/office/powerpoint/2010/main" val="2603084407"/>
              </p:ext>
            </p:extLst>
          </p:nvPr>
        </p:nvGraphicFramePr>
        <p:xfrm>
          <a:off x="251520" y="908720"/>
          <a:ext cx="8640960" cy="5684593"/>
        </p:xfrm>
        <a:graphic>
          <a:graphicData uri="http://schemas.openxmlformats.org/drawingml/2006/table">
            <a:tbl>
              <a:tblPr firstRow="1" bandRow="1">
                <a:tableStyleId>{5A111915-BE36-4E01-A7E5-04B1672EAD32}</a:tableStyleId>
              </a:tblPr>
              <a:tblGrid>
                <a:gridCol w="1224136">
                  <a:extLst>
                    <a:ext uri="{9D8B030D-6E8A-4147-A177-3AD203B41FA5}">
                      <a16:colId xmlns:a16="http://schemas.microsoft.com/office/drawing/2014/main" val="4159593962"/>
                    </a:ext>
                  </a:extLst>
                </a:gridCol>
                <a:gridCol w="7416824">
                  <a:extLst>
                    <a:ext uri="{9D8B030D-6E8A-4147-A177-3AD203B41FA5}">
                      <a16:colId xmlns:a16="http://schemas.microsoft.com/office/drawing/2014/main" val="3518145174"/>
                    </a:ext>
                  </a:extLst>
                </a:gridCol>
              </a:tblGrid>
              <a:tr h="428095">
                <a:tc>
                  <a:txBody>
                    <a:bodyPr/>
                    <a:lstStyle/>
                    <a:p>
                      <a:pPr algn="ctr"/>
                      <a:r>
                        <a:rPr lang="ja-JP" altLang="en-US" dirty="0"/>
                        <a:t>評価</a:t>
                      </a:r>
                    </a:p>
                  </a:txBody>
                  <a:tcP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lang="ja-JP" altLang="en-US" dirty="0"/>
                        <a:t>１：十分である可能性が高いが、</a:t>
                      </a:r>
                      <a:endParaRPr lang="en-US" altLang="ja-JP" dirty="0"/>
                    </a:p>
                    <a:p>
                      <a:pPr algn="ctr"/>
                      <a:r>
                        <a:rPr lang="ja-JP" altLang="en-US" dirty="0"/>
                        <a:t>２＆３：情報収集や高める支援をして評価の精度を高めることが必要</a:t>
                      </a:r>
                    </a:p>
                  </a:txBody>
                  <a:tcPr>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5215758"/>
                  </a:ext>
                </a:extLst>
              </a:tr>
              <a:tr h="2603999">
                <a:tc>
                  <a:txBody>
                    <a:bodyPr/>
                    <a:lstStyle/>
                    <a:p>
                      <a:pPr algn="ctr"/>
                      <a:r>
                        <a:rPr kumimoji="1" lang="ja-JP" altLang="en-US" sz="2000" dirty="0"/>
                        <a:t>理由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2000" kern="1200" dirty="0">
                          <a:solidFill>
                            <a:schemeClr val="tx1"/>
                          </a:solidFill>
                          <a:effectLst/>
                          <a:latin typeface="+mn-lt"/>
                          <a:ea typeface="+mn-ea"/>
                          <a:cs typeface="+mn-cs"/>
                        </a:rPr>
                        <a:t>・病名・病状に言及しておらず、変形性膝関節症という疾患について理解できているかどうかは、この会話のやりとりからは不明である（</a:t>
                      </a:r>
                      <a:r>
                        <a:rPr kumimoji="1" lang="en-US" altLang="ja-JP" sz="2000" kern="1200" dirty="0">
                          <a:solidFill>
                            <a:schemeClr val="tx1"/>
                          </a:solidFill>
                          <a:effectLst/>
                          <a:latin typeface="+mn-lt"/>
                          <a:ea typeface="+mn-ea"/>
                          <a:cs typeface="+mn-cs"/>
                        </a:rPr>
                        <a:t>20</a:t>
                      </a:r>
                      <a:r>
                        <a:rPr kumimoji="1" lang="ja-JP" altLang="ja-JP" sz="2000" kern="1200" dirty="0">
                          <a:solidFill>
                            <a:schemeClr val="tx1"/>
                          </a:solidFill>
                          <a:effectLst/>
                          <a:latin typeface="+mn-lt"/>
                          <a:ea typeface="+mn-ea"/>
                          <a:cs typeface="+mn-cs"/>
                        </a:rPr>
                        <a:t>年間通院してはいるが）</a:t>
                      </a:r>
                    </a:p>
                    <a:p>
                      <a:r>
                        <a:rPr kumimoji="1" lang="ja-JP" altLang="ja-JP" sz="2000" kern="1200" dirty="0">
                          <a:solidFill>
                            <a:schemeClr val="tx1"/>
                          </a:solidFill>
                          <a:effectLst/>
                          <a:latin typeface="+mn-lt"/>
                          <a:ea typeface="+mn-ea"/>
                          <a:cs typeface="+mn-cs"/>
                        </a:rPr>
                        <a:t>・痛みに対して、手術か鎮痛薬での対応か２択であること、手術の利益である疼痛が緩和する可能性や負担である合併症、鎮痛薬の他の選択肢に言及しており、医師の説明を理解できている</a:t>
                      </a:r>
                    </a:p>
                    <a:p>
                      <a:r>
                        <a:rPr kumimoji="1" lang="ja-JP" altLang="ja-JP" sz="2000" kern="1200" dirty="0">
                          <a:solidFill>
                            <a:schemeClr val="tx1"/>
                          </a:solidFill>
                          <a:effectLst/>
                          <a:latin typeface="+mn-lt"/>
                          <a:ea typeface="+mn-ea"/>
                          <a:cs typeface="+mn-cs"/>
                        </a:rPr>
                        <a:t>・一方で「先生は、手術しろって言ってた」という発言から、部分的に誤解もある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173068"/>
                  </a:ext>
                </a:extLst>
              </a:tr>
              <a:tr h="1041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評価のために必要な情報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2000" kern="1200" dirty="0">
                          <a:solidFill>
                            <a:schemeClr val="tx1"/>
                          </a:solidFill>
                          <a:effectLst/>
                          <a:latin typeface="+mn-lt"/>
                          <a:ea typeface="+mn-ea"/>
                          <a:cs typeface="+mn-cs"/>
                        </a:rPr>
                        <a:t>病名・病状を本人の言葉で話してもらい、理解を確認する（「ご自分の病名や病状をどのように理解しているか、教えていただいてよろしいですか？」</a:t>
                      </a:r>
                      <a:r>
                        <a:rPr kumimoji="1" lang="ja-JP" altLang="en-US" sz="2000" kern="1200" dirty="0">
                          <a:solidFill>
                            <a:schemeClr val="tx1"/>
                          </a:solidFill>
                          <a:effectLst/>
                          <a:latin typeface="+mn-lt"/>
                          <a:ea typeface="+mn-ea"/>
                          <a:cs typeface="+mn-cs"/>
                        </a:rPr>
                        <a:t>）</a:t>
                      </a: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3598185"/>
                  </a:ext>
                </a:extLst>
              </a:tr>
              <a:tr h="13989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a:t>「理解」を</a:t>
                      </a:r>
                      <a:r>
                        <a:rPr kumimoji="1" lang="ja-JP" altLang="en-US" sz="2000" dirty="0"/>
                        <a:t>高めるためにできる支援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2000" kern="1200" dirty="0">
                          <a:solidFill>
                            <a:schemeClr val="tx1"/>
                          </a:solidFill>
                          <a:effectLst/>
                          <a:latin typeface="+mn-lt"/>
                          <a:ea typeface="+mn-ea"/>
                          <a:cs typeface="+mn-cs"/>
                        </a:rPr>
                        <a:t>部分的な誤解については、一度に情報を口頭で伝えても理解が難しいことが一因ではないかと推測され、複数回説明する、パンフレットを活用するなどの説明の工夫をすることで、より理解が深まる可能性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108448"/>
                  </a:ext>
                </a:extLst>
              </a:tr>
            </a:tbl>
          </a:graphicData>
        </a:graphic>
      </p:graphicFrame>
    </p:spTree>
    <p:extLst>
      <p:ext uri="{BB962C8B-B14F-4D97-AF65-F5344CB8AC3E}">
        <p14:creationId xmlns:p14="http://schemas.microsoft.com/office/powerpoint/2010/main" val="349318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A4BBB8-A6C5-8647-9807-68C0491C0206}"/>
              </a:ext>
            </a:extLst>
          </p:cNvPr>
          <p:cNvSpPr>
            <a:spLocks noGrp="1"/>
          </p:cNvSpPr>
          <p:nvPr>
            <p:ph type="title"/>
          </p:nvPr>
        </p:nvSpPr>
        <p:spPr>
          <a:xfrm>
            <a:off x="0" y="297160"/>
            <a:ext cx="9144000" cy="1143000"/>
          </a:xfrm>
        </p:spPr>
        <p:txBody>
          <a:bodyPr>
            <a:noAutofit/>
          </a:bodyPr>
          <a:lstStyle/>
          <a:p>
            <a:r>
              <a:rPr kumimoji="1" lang="en-US" altLang="ja-JP" sz="3200" dirty="0"/>
              <a:t>Step1 </a:t>
            </a:r>
            <a:r>
              <a:rPr lang="ja-JP" altLang="en-US" sz="3200" dirty="0"/>
              <a:t>本人の意思決定する力を</a:t>
            </a:r>
            <a:r>
              <a:rPr lang="ja-JP" altLang="en-US" sz="3200"/>
              <a:t>考える「認識」</a:t>
            </a:r>
            <a:br>
              <a:rPr lang="ja-JP" altLang="en-US" sz="3600" dirty="0"/>
            </a:br>
            <a:endParaRPr kumimoji="1" lang="ja-JP" altLang="en-US" sz="3600" dirty="0"/>
          </a:p>
        </p:txBody>
      </p:sp>
      <p:sp>
        <p:nvSpPr>
          <p:cNvPr id="3" name="コンテンツ プレースホルダー 2">
            <a:extLst>
              <a:ext uri="{FF2B5EF4-FFF2-40B4-BE49-F238E27FC236}">
                <a16:creationId xmlns:a16="http://schemas.microsoft.com/office/drawing/2014/main" id="{7D38AA90-74FE-174F-9B2A-98E7E62BA5DC}"/>
              </a:ext>
            </a:extLst>
          </p:cNvPr>
          <p:cNvSpPr>
            <a:spLocks noGrp="1"/>
          </p:cNvSpPr>
          <p:nvPr>
            <p:ph idx="1"/>
          </p:nvPr>
        </p:nvSpPr>
        <p:spPr/>
        <p:txBody>
          <a:bodyPr/>
          <a:lstStyle/>
          <a:p>
            <a:pPr marL="0" indent="0">
              <a:buNone/>
            </a:pPr>
            <a:endParaRPr kumimoji="1" lang="en-US" altLang="ja-JP" dirty="0"/>
          </a:p>
          <a:p>
            <a:endParaRPr lang="en-US" altLang="ja-JP" dirty="0"/>
          </a:p>
          <a:p>
            <a:endParaRPr kumimoji="1" lang="en-US" altLang="ja-JP" dirty="0"/>
          </a:p>
        </p:txBody>
      </p:sp>
      <p:graphicFrame>
        <p:nvGraphicFramePr>
          <p:cNvPr id="4" name="表 6">
            <a:extLst>
              <a:ext uri="{FF2B5EF4-FFF2-40B4-BE49-F238E27FC236}">
                <a16:creationId xmlns:a16="http://schemas.microsoft.com/office/drawing/2014/main" id="{E95623E7-6BB0-417D-89AA-6A337320E110}"/>
              </a:ext>
            </a:extLst>
          </p:cNvPr>
          <p:cNvGraphicFramePr>
            <a:graphicFrameLocks noGrp="1"/>
          </p:cNvGraphicFramePr>
          <p:nvPr>
            <p:extLst>
              <p:ext uri="{D42A27DB-BD31-4B8C-83A1-F6EECF244321}">
                <p14:modId xmlns:p14="http://schemas.microsoft.com/office/powerpoint/2010/main" val="3025945908"/>
              </p:ext>
            </p:extLst>
          </p:nvPr>
        </p:nvGraphicFramePr>
        <p:xfrm>
          <a:off x="251520" y="908720"/>
          <a:ext cx="8640960" cy="5464850"/>
        </p:xfrm>
        <a:graphic>
          <a:graphicData uri="http://schemas.openxmlformats.org/drawingml/2006/table">
            <a:tbl>
              <a:tblPr firstRow="1" bandRow="1">
                <a:tableStyleId>{5A111915-BE36-4E01-A7E5-04B1672EAD32}</a:tableStyleId>
              </a:tblPr>
              <a:tblGrid>
                <a:gridCol w="1224136">
                  <a:extLst>
                    <a:ext uri="{9D8B030D-6E8A-4147-A177-3AD203B41FA5}">
                      <a16:colId xmlns:a16="http://schemas.microsoft.com/office/drawing/2014/main" val="4159593962"/>
                    </a:ext>
                  </a:extLst>
                </a:gridCol>
                <a:gridCol w="7416824">
                  <a:extLst>
                    <a:ext uri="{9D8B030D-6E8A-4147-A177-3AD203B41FA5}">
                      <a16:colId xmlns:a16="http://schemas.microsoft.com/office/drawing/2014/main" val="3518145174"/>
                    </a:ext>
                  </a:extLst>
                </a:gridCol>
              </a:tblGrid>
              <a:tr h="428095">
                <a:tc>
                  <a:txBody>
                    <a:bodyPr/>
                    <a:lstStyle/>
                    <a:p>
                      <a:pPr algn="ctr"/>
                      <a:r>
                        <a:rPr kumimoji="1" lang="ja-JP" altLang="en-US" sz="2000" dirty="0">
                          <a:solidFill>
                            <a:schemeClr val="bg1"/>
                          </a:solidFill>
                        </a:rPr>
                        <a:t>評価</a:t>
                      </a:r>
                    </a:p>
                  </a:txBody>
                  <a:tcP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kumimoji="1" lang="ja-JP" altLang="en-US" sz="1800">
                          <a:solidFill>
                            <a:schemeClr val="bg1"/>
                          </a:solidFill>
                        </a:rPr>
                        <a:t>（</a:t>
                      </a:r>
                      <a:r>
                        <a:rPr kumimoji="1" lang="en-US" altLang="ja-JP" sz="1800" dirty="0">
                          <a:solidFill>
                            <a:schemeClr val="bg1"/>
                          </a:solidFill>
                        </a:rPr>
                        <a:t>1〜</a:t>
                      </a:r>
                      <a:r>
                        <a:rPr kumimoji="1" lang="ja-JP" altLang="en-US" sz="1800">
                          <a:solidFill>
                            <a:schemeClr val="bg1"/>
                          </a:solidFill>
                        </a:rPr>
                        <a:t>４のうちから選択、複数回答可。</a:t>
                      </a:r>
                      <a:r>
                        <a:rPr kumimoji="1" lang="en-US" altLang="ja-JP" sz="1800" dirty="0">
                          <a:solidFill>
                            <a:schemeClr val="bg1"/>
                          </a:solidFill>
                        </a:rPr>
                        <a:t>1:</a:t>
                      </a:r>
                      <a:r>
                        <a:rPr kumimoji="1" lang="ja-JP" altLang="en-US" sz="1800">
                          <a:solidFill>
                            <a:schemeClr val="bg1"/>
                          </a:solidFill>
                        </a:rPr>
                        <a:t>十分</a:t>
                      </a:r>
                      <a:r>
                        <a:rPr kumimoji="1" lang="en-US" altLang="ja-JP" sz="1800" dirty="0">
                          <a:solidFill>
                            <a:schemeClr val="bg1"/>
                          </a:solidFill>
                        </a:rPr>
                        <a:t>,2:</a:t>
                      </a:r>
                      <a:r>
                        <a:rPr kumimoji="1" lang="ja-JP" altLang="en-US" sz="1800">
                          <a:solidFill>
                            <a:schemeClr val="bg1"/>
                          </a:solidFill>
                        </a:rPr>
                        <a:t>情報不足で評価が困難</a:t>
                      </a:r>
                      <a:r>
                        <a:rPr kumimoji="1" lang="en-US" altLang="ja-JP" sz="1800" dirty="0">
                          <a:solidFill>
                            <a:schemeClr val="bg1"/>
                          </a:solidFill>
                        </a:rPr>
                        <a:t>,</a:t>
                      </a:r>
                    </a:p>
                    <a:p>
                      <a:pPr algn="ctr"/>
                      <a:r>
                        <a:rPr kumimoji="1" lang="en-US" altLang="ja-JP" sz="1800" dirty="0">
                          <a:solidFill>
                            <a:schemeClr val="bg1"/>
                          </a:solidFill>
                        </a:rPr>
                        <a:t>3:</a:t>
                      </a:r>
                      <a:r>
                        <a:rPr kumimoji="1" lang="ja-JP" altLang="en-US" sz="1800">
                          <a:solidFill>
                            <a:schemeClr val="bg1"/>
                          </a:solidFill>
                        </a:rPr>
                        <a:t>意思決定する力を高める支援をして評価をすることが必要</a:t>
                      </a:r>
                      <a:r>
                        <a:rPr kumimoji="1" lang="en-US" altLang="ja-JP" sz="1800" dirty="0">
                          <a:solidFill>
                            <a:schemeClr val="bg1"/>
                          </a:solidFill>
                        </a:rPr>
                        <a:t>, 4:</a:t>
                      </a:r>
                      <a:r>
                        <a:rPr kumimoji="1" lang="ja-JP" altLang="en-US" sz="1800">
                          <a:solidFill>
                            <a:schemeClr val="bg1"/>
                          </a:solidFill>
                        </a:rPr>
                        <a:t>不十分</a:t>
                      </a:r>
                    </a:p>
                  </a:txBody>
                  <a:tcPr>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5215758"/>
                  </a:ext>
                </a:extLst>
              </a:tr>
              <a:tr h="2384256">
                <a:tc>
                  <a:txBody>
                    <a:bodyPr/>
                    <a:lstStyle/>
                    <a:p>
                      <a:pPr algn="ctr"/>
                      <a:r>
                        <a:rPr kumimoji="1" lang="ja-JP" altLang="en-US" sz="2000" dirty="0"/>
                        <a:t>理由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ja-JP" sz="20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173068"/>
                  </a:ext>
                </a:extLst>
              </a:tr>
              <a:tr h="1041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評価のために必要な情報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3598185"/>
                  </a:ext>
                </a:extLst>
              </a:tr>
              <a:tr h="13989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a:t>「認識」を</a:t>
                      </a:r>
                      <a:r>
                        <a:rPr kumimoji="1" lang="ja-JP" altLang="en-US" sz="2000" dirty="0"/>
                        <a:t>高めるためにできる支援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ja-JP" sz="20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108448"/>
                  </a:ext>
                </a:extLst>
              </a:tr>
            </a:tbl>
          </a:graphicData>
        </a:graphic>
      </p:graphicFrame>
    </p:spTree>
    <p:extLst>
      <p:ext uri="{BB962C8B-B14F-4D97-AF65-F5344CB8AC3E}">
        <p14:creationId xmlns:p14="http://schemas.microsoft.com/office/powerpoint/2010/main" val="2499726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A4BBB8-A6C5-8647-9807-68C0491C0206}"/>
              </a:ext>
            </a:extLst>
          </p:cNvPr>
          <p:cNvSpPr>
            <a:spLocks noGrp="1"/>
          </p:cNvSpPr>
          <p:nvPr>
            <p:ph type="title"/>
          </p:nvPr>
        </p:nvSpPr>
        <p:spPr>
          <a:xfrm>
            <a:off x="0" y="297160"/>
            <a:ext cx="9144000" cy="1143000"/>
          </a:xfrm>
        </p:spPr>
        <p:txBody>
          <a:bodyPr>
            <a:noAutofit/>
          </a:bodyPr>
          <a:lstStyle/>
          <a:p>
            <a:r>
              <a:rPr kumimoji="1" lang="en-US" altLang="ja-JP" sz="3200" dirty="0"/>
              <a:t>Step1 </a:t>
            </a:r>
            <a:r>
              <a:rPr lang="ja-JP" altLang="en-US" sz="2800" dirty="0"/>
              <a:t>本人の意思決定する力を</a:t>
            </a:r>
            <a:r>
              <a:rPr lang="ja-JP" altLang="en-US" sz="2800"/>
              <a:t>考える「論理的思考」</a:t>
            </a:r>
            <a:br>
              <a:rPr lang="ja-JP" altLang="en-US" sz="3600" dirty="0"/>
            </a:br>
            <a:endParaRPr kumimoji="1" lang="ja-JP" altLang="en-US" sz="3600" dirty="0"/>
          </a:p>
        </p:txBody>
      </p:sp>
      <p:sp>
        <p:nvSpPr>
          <p:cNvPr id="3" name="コンテンツ プレースホルダー 2">
            <a:extLst>
              <a:ext uri="{FF2B5EF4-FFF2-40B4-BE49-F238E27FC236}">
                <a16:creationId xmlns:a16="http://schemas.microsoft.com/office/drawing/2014/main" id="{7D38AA90-74FE-174F-9B2A-98E7E62BA5DC}"/>
              </a:ext>
            </a:extLst>
          </p:cNvPr>
          <p:cNvSpPr>
            <a:spLocks noGrp="1"/>
          </p:cNvSpPr>
          <p:nvPr>
            <p:ph idx="1"/>
          </p:nvPr>
        </p:nvSpPr>
        <p:spPr/>
        <p:txBody>
          <a:bodyPr/>
          <a:lstStyle/>
          <a:p>
            <a:pPr marL="0" indent="0">
              <a:buNone/>
            </a:pPr>
            <a:endParaRPr kumimoji="1" lang="en-US" altLang="ja-JP" dirty="0"/>
          </a:p>
          <a:p>
            <a:endParaRPr lang="en-US" altLang="ja-JP" dirty="0"/>
          </a:p>
          <a:p>
            <a:endParaRPr kumimoji="1" lang="en-US" altLang="ja-JP" dirty="0"/>
          </a:p>
        </p:txBody>
      </p:sp>
      <p:graphicFrame>
        <p:nvGraphicFramePr>
          <p:cNvPr id="4" name="表 6">
            <a:extLst>
              <a:ext uri="{FF2B5EF4-FFF2-40B4-BE49-F238E27FC236}">
                <a16:creationId xmlns:a16="http://schemas.microsoft.com/office/drawing/2014/main" id="{E95623E7-6BB0-417D-89AA-6A337320E110}"/>
              </a:ext>
            </a:extLst>
          </p:cNvPr>
          <p:cNvGraphicFramePr>
            <a:graphicFrameLocks noGrp="1"/>
          </p:cNvGraphicFramePr>
          <p:nvPr>
            <p:extLst>
              <p:ext uri="{D42A27DB-BD31-4B8C-83A1-F6EECF244321}">
                <p14:modId xmlns:p14="http://schemas.microsoft.com/office/powerpoint/2010/main" val="3062178148"/>
              </p:ext>
            </p:extLst>
          </p:nvPr>
        </p:nvGraphicFramePr>
        <p:xfrm>
          <a:off x="179512" y="908720"/>
          <a:ext cx="8784976" cy="5464850"/>
        </p:xfrm>
        <a:graphic>
          <a:graphicData uri="http://schemas.openxmlformats.org/drawingml/2006/table">
            <a:tbl>
              <a:tblPr firstRow="1" bandRow="1">
                <a:tableStyleId>{5A111915-BE36-4E01-A7E5-04B1672EAD32}</a:tableStyleId>
              </a:tblPr>
              <a:tblGrid>
                <a:gridCol w="1244538">
                  <a:extLst>
                    <a:ext uri="{9D8B030D-6E8A-4147-A177-3AD203B41FA5}">
                      <a16:colId xmlns:a16="http://schemas.microsoft.com/office/drawing/2014/main" val="4159593962"/>
                    </a:ext>
                  </a:extLst>
                </a:gridCol>
                <a:gridCol w="7540438">
                  <a:extLst>
                    <a:ext uri="{9D8B030D-6E8A-4147-A177-3AD203B41FA5}">
                      <a16:colId xmlns:a16="http://schemas.microsoft.com/office/drawing/2014/main" val="3518145174"/>
                    </a:ext>
                  </a:extLst>
                </a:gridCol>
              </a:tblGrid>
              <a:tr h="428095">
                <a:tc>
                  <a:txBody>
                    <a:bodyPr/>
                    <a:lstStyle/>
                    <a:p>
                      <a:pPr algn="ctr"/>
                      <a:r>
                        <a:rPr kumimoji="1" lang="ja-JP" altLang="en-US" sz="2000" dirty="0">
                          <a:solidFill>
                            <a:schemeClr val="bg1"/>
                          </a:solidFill>
                        </a:rPr>
                        <a:t>評価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kumimoji="1" lang="ja-JP" altLang="en-US" sz="1800">
                          <a:solidFill>
                            <a:schemeClr val="bg1"/>
                          </a:solidFill>
                        </a:rPr>
                        <a:t>（</a:t>
                      </a:r>
                      <a:r>
                        <a:rPr kumimoji="1" lang="en-US" altLang="ja-JP" sz="1800" dirty="0">
                          <a:solidFill>
                            <a:schemeClr val="bg1"/>
                          </a:solidFill>
                        </a:rPr>
                        <a:t>1〜</a:t>
                      </a:r>
                      <a:r>
                        <a:rPr kumimoji="1" lang="ja-JP" altLang="en-US" sz="1800">
                          <a:solidFill>
                            <a:schemeClr val="bg1"/>
                          </a:solidFill>
                        </a:rPr>
                        <a:t>４のうちから選択、複数回答可。</a:t>
                      </a:r>
                      <a:r>
                        <a:rPr kumimoji="1" lang="en-US" altLang="ja-JP" sz="1800" dirty="0">
                          <a:solidFill>
                            <a:schemeClr val="bg1"/>
                          </a:solidFill>
                        </a:rPr>
                        <a:t>1:</a:t>
                      </a:r>
                      <a:r>
                        <a:rPr kumimoji="1" lang="ja-JP" altLang="en-US" sz="1800">
                          <a:solidFill>
                            <a:schemeClr val="bg1"/>
                          </a:solidFill>
                        </a:rPr>
                        <a:t>十分</a:t>
                      </a:r>
                      <a:r>
                        <a:rPr kumimoji="1" lang="en-US" altLang="ja-JP" sz="1800" dirty="0">
                          <a:solidFill>
                            <a:schemeClr val="bg1"/>
                          </a:solidFill>
                        </a:rPr>
                        <a:t>,2:</a:t>
                      </a:r>
                      <a:r>
                        <a:rPr kumimoji="1" lang="ja-JP" altLang="en-US" sz="1800">
                          <a:solidFill>
                            <a:schemeClr val="bg1"/>
                          </a:solidFill>
                        </a:rPr>
                        <a:t>情報不足で評価が困難</a:t>
                      </a:r>
                      <a:r>
                        <a:rPr kumimoji="1" lang="en-US" altLang="ja-JP" sz="1800" dirty="0">
                          <a:solidFill>
                            <a:schemeClr val="bg1"/>
                          </a:solidFill>
                        </a:rPr>
                        <a:t>,</a:t>
                      </a:r>
                    </a:p>
                    <a:p>
                      <a:pPr algn="ctr"/>
                      <a:r>
                        <a:rPr kumimoji="1" lang="en-US" altLang="ja-JP" sz="1800" dirty="0">
                          <a:solidFill>
                            <a:schemeClr val="bg1"/>
                          </a:solidFill>
                        </a:rPr>
                        <a:t>3:</a:t>
                      </a:r>
                      <a:r>
                        <a:rPr kumimoji="1" lang="ja-JP" altLang="en-US" sz="1800">
                          <a:solidFill>
                            <a:schemeClr val="bg1"/>
                          </a:solidFill>
                        </a:rPr>
                        <a:t>意思決定する力を高める支援をして評価をすることが必要</a:t>
                      </a:r>
                      <a:r>
                        <a:rPr kumimoji="1" lang="en-US" altLang="ja-JP" sz="1800" dirty="0">
                          <a:solidFill>
                            <a:schemeClr val="bg1"/>
                          </a:solidFill>
                        </a:rPr>
                        <a:t>, 4:</a:t>
                      </a:r>
                      <a:r>
                        <a:rPr kumimoji="1" lang="ja-JP" altLang="en-US" sz="1800">
                          <a:solidFill>
                            <a:schemeClr val="bg1"/>
                          </a:solidFill>
                        </a:rPr>
                        <a:t>不十分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5215758"/>
                  </a:ext>
                </a:extLst>
              </a:tr>
              <a:tr h="2384256">
                <a:tc>
                  <a:txBody>
                    <a:bodyPr/>
                    <a:lstStyle/>
                    <a:p>
                      <a:pPr algn="ctr"/>
                      <a:r>
                        <a:rPr kumimoji="1" lang="ja-JP" altLang="en-US" sz="2000" dirty="0"/>
                        <a:t>理由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ja-JP" sz="20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173068"/>
                  </a:ext>
                </a:extLst>
              </a:tr>
              <a:tr h="1041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評価のために必要な情報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3598185"/>
                  </a:ext>
                </a:extLst>
              </a:tr>
              <a:tr h="13989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「論理的思考」を高めるためにできる支援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ja-JP" sz="20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108448"/>
                  </a:ext>
                </a:extLst>
              </a:tr>
            </a:tbl>
          </a:graphicData>
        </a:graphic>
      </p:graphicFrame>
    </p:spTree>
    <p:extLst>
      <p:ext uri="{BB962C8B-B14F-4D97-AF65-F5344CB8AC3E}">
        <p14:creationId xmlns:p14="http://schemas.microsoft.com/office/powerpoint/2010/main" val="2098049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A4BBB8-A6C5-8647-9807-68C0491C0206}"/>
              </a:ext>
            </a:extLst>
          </p:cNvPr>
          <p:cNvSpPr>
            <a:spLocks noGrp="1"/>
          </p:cNvSpPr>
          <p:nvPr>
            <p:ph type="title"/>
          </p:nvPr>
        </p:nvSpPr>
        <p:spPr>
          <a:xfrm>
            <a:off x="0" y="297160"/>
            <a:ext cx="9144000" cy="1143000"/>
          </a:xfrm>
        </p:spPr>
        <p:txBody>
          <a:bodyPr>
            <a:noAutofit/>
          </a:bodyPr>
          <a:lstStyle/>
          <a:p>
            <a:r>
              <a:rPr kumimoji="1" lang="en-US" altLang="ja-JP" sz="3200" dirty="0"/>
              <a:t>Step1 </a:t>
            </a:r>
            <a:r>
              <a:rPr lang="ja-JP" altLang="en-US" sz="3200" dirty="0"/>
              <a:t>本人の意思決定する力を</a:t>
            </a:r>
            <a:r>
              <a:rPr lang="ja-JP" altLang="en-US" sz="3200"/>
              <a:t>考える「表明」</a:t>
            </a:r>
            <a:br>
              <a:rPr lang="ja-JP" altLang="en-US" sz="3600" dirty="0"/>
            </a:br>
            <a:endParaRPr kumimoji="1" lang="ja-JP" altLang="en-US" sz="3600" dirty="0"/>
          </a:p>
        </p:txBody>
      </p:sp>
      <p:sp>
        <p:nvSpPr>
          <p:cNvPr id="3" name="コンテンツ プレースホルダー 2">
            <a:extLst>
              <a:ext uri="{FF2B5EF4-FFF2-40B4-BE49-F238E27FC236}">
                <a16:creationId xmlns:a16="http://schemas.microsoft.com/office/drawing/2014/main" id="{7D38AA90-74FE-174F-9B2A-98E7E62BA5DC}"/>
              </a:ext>
            </a:extLst>
          </p:cNvPr>
          <p:cNvSpPr>
            <a:spLocks noGrp="1"/>
          </p:cNvSpPr>
          <p:nvPr>
            <p:ph idx="1"/>
          </p:nvPr>
        </p:nvSpPr>
        <p:spPr/>
        <p:txBody>
          <a:bodyPr/>
          <a:lstStyle/>
          <a:p>
            <a:pPr marL="0" indent="0">
              <a:buNone/>
            </a:pPr>
            <a:endParaRPr kumimoji="1" lang="en-US" altLang="ja-JP" dirty="0"/>
          </a:p>
          <a:p>
            <a:endParaRPr lang="en-US" altLang="ja-JP" dirty="0"/>
          </a:p>
          <a:p>
            <a:endParaRPr kumimoji="1" lang="en-US" altLang="ja-JP" dirty="0"/>
          </a:p>
        </p:txBody>
      </p:sp>
      <p:graphicFrame>
        <p:nvGraphicFramePr>
          <p:cNvPr id="4" name="表 6">
            <a:extLst>
              <a:ext uri="{FF2B5EF4-FFF2-40B4-BE49-F238E27FC236}">
                <a16:creationId xmlns:a16="http://schemas.microsoft.com/office/drawing/2014/main" id="{E95623E7-6BB0-417D-89AA-6A337320E110}"/>
              </a:ext>
            </a:extLst>
          </p:cNvPr>
          <p:cNvGraphicFramePr>
            <a:graphicFrameLocks noGrp="1"/>
          </p:cNvGraphicFramePr>
          <p:nvPr>
            <p:extLst>
              <p:ext uri="{D42A27DB-BD31-4B8C-83A1-F6EECF244321}">
                <p14:modId xmlns:p14="http://schemas.microsoft.com/office/powerpoint/2010/main" val="3225970096"/>
              </p:ext>
            </p:extLst>
          </p:nvPr>
        </p:nvGraphicFramePr>
        <p:xfrm>
          <a:off x="251520" y="908720"/>
          <a:ext cx="8640960" cy="5536858"/>
        </p:xfrm>
        <a:graphic>
          <a:graphicData uri="http://schemas.openxmlformats.org/drawingml/2006/table">
            <a:tbl>
              <a:tblPr firstRow="1" bandRow="1">
                <a:tableStyleId>{5A111915-BE36-4E01-A7E5-04B1672EAD32}</a:tableStyleId>
              </a:tblPr>
              <a:tblGrid>
                <a:gridCol w="1224136">
                  <a:extLst>
                    <a:ext uri="{9D8B030D-6E8A-4147-A177-3AD203B41FA5}">
                      <a16:colId xmlns:a16="http://schemas.microsoft.com/office/drawing/2014/main" val="4159593962"/>
                    </a:ext>
                  </a:extLst>
                </a:gridCol>
                <a:gridCol w="7416824">
                  <a:extLst>
                    <a:ext uri="{9D8B030D-6E8A-4147-A177-3AD203B41FA5}">
                      <a16:colId xmlns:a16="http://schemas.microsoft.com/office/drawing/2014/main" val="3518145174"/>
                    </a:ext>
                  </a:extLst>
                </a:gridCol>
              </a:tblGrid>
              <a:tr h="428095">
                <a:tc>
                  <a:txBody>
                    <a:bodyPr/>
                    <a:lstStyle/>
                    <a:p>
                      <a:pPr algn="ctr"/>
                      <a:r>
                        <a:rPr kumimoji="1" lang="ja-JP" altLang="en-US" sz="2000" dirty="0">
                          <a:solidFill>
                            <a:schemeClr val="bg1"/>
                          </a:solidFill>
                        </a:rPr>
                        <a:t>評価</a:t>
                      </a:r>
                    </a:p>
                  </a:txBody>
                  <a:tcP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r>
                        <a:rPr kumimoji="1" lang="ja-JP" altLang="en-US" sz="1800">
                          <a:solidFill>
                            <a:schemeClr val="bg1"/>
                          </a:solidFill>
                        </a:rPr>
                        <a:t>（</a:t>
                      </a:r>
                      <a:r>
                        <a:rPr kumimoji="1" lang="en-US" altLang="ja-JP" sz="1800" dirty="0">
                          <a:solidFill>
                            <a:schemeClr val="bg1"/>
                          </a:solidFill>
                        </a:rPr>
                        <a:t>1〜</a:t>
                      </a:r>
                      <a:r>
                        <a:rPr kumimoji="1" lang="ja-JP" altLang="en-US" sz="1800">
                          <a:solidFill>
                            <a:schemeClr val="bg1"/>
                          </a:solidFill>
                        </a:rPr>
                        <a:t>４のうちから選択、複数回答可。</a:t>
                      </a:r>
                      <a:r>
                        <a:rPr kumimoji="1" lang="en-US" altLang="ja-JP" sz="1800" dirty="0">
                          <a:solidFill>
                            <a:schemeClr val="bg1"/>
                          </a:solidFill>
                        </a:rPr>
                        <a:t>1:</a:t>
                      </a:r>
                      <a:r>
                        <a:rPr kumimoji="1" lang="ja-JP" altLang="en-US" sz="1800">
                          <a:solidFill>
                            <a:schemeClr val="bg1"/>
                          </a:solidFill>
                        </a:rPr>
                        <a:t>十分</a:t>
                      </a:r>
                      <a:r>
                        <a:rPr kumimoji="1" lang="en-US" altLang="ja-JP" sz="1800" dirty="0">
                          <a:solidFill>
                            <a:schemeClr val="bg1"/>
                          </a:solidFill>
                        </a:rPr>
                        <a:t>,2:</a:t>
                      </a:r>
                      <a:r>
                        <a:rPr kumimoji="1" lang="ja-JP" altLang="en-US" sz="1800">
                          <a:solidFill>
                            <a:schemeClr val="bg1"/>
                          </a:solidFill>
                        </a:rPr>
                        <a:t>情報不足で評価が困難</a:t>
                      </a:r>
                      <a:r>
                        <a:rPr kumimoji="1" lang="en-US" altLang="ja-JP" sz="1800" dirty="0">
                          <a:solidFill>
                            <a:schemeClr val="bg1"/>
                          </a:solidFill>
                        </a:rPr>
                        <a:t>,</a:t>
                      </a:r>
                    </a:p>
                    <a:p>
                      <a:pPr algn="ctr"/>
                      <a:r>
                        <a:rPr kumimoji="1" lang="en-US" altLang="ja-JP" sz="1800" dirty="0">
                          <a:solidFill>
                            <a:schemeClr val="bg1"/>
                          </a:solidFill>
                        </a:rPr>
                        <a:t>3:</a:t>
                      </a:r>
                      <a:r>
                        <a:rPr kumimoji="1" lang="ja-JP" altLang="en-US" sz="1800">
                          <a:solidFill>
                            <a:schemeClr val="bg1"/>
                          </a:solidFill>
                        </a:rPr>
                        <a:t>意思決定する力を高める支援をして評価をすることが必要</a:t>
                      </a:r>
                      <a:r>
                        <a:rPr kumimoji="1" lang="en-US" altLang="ja-JP" sz="1800" dirty="0">
                          <a:solidFill>
                            <a:schemeClr val="bg1"/>
                          </a:solidFill>
                        </a:rPr>
                        <a:t>, 4:</a:t>
                      </a:r>
                      <a:r>
                        <a:rPr kumimoji="1" lang="ja-JP" altLang="en-US" sz="1800">
                          <a:solidFill>
                            <a:schemeClr val="bg1"/>
                          </a:solidFill>
                        </a:rPr>
                        <a:t>不十分</a:t>
                      </a:r>
                    </a:p>
                  </a:txBody>
                  <a:tcPr>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5215758"/>
                  </a:ext>
                </a:extLst>
              </a:tr>
              <a:tr h="2456264">
                <a:tc>
                  <a:txBody>
                    <a:bodyPr/>
                    <a:lstStyle/>
                    <a:p>
                      <a:pPr algn="ctr"/>
                      <a:r>
                        <a:rPr kumimoji="1" lang="ja-JP" altLang="en-US" sz="2000" dirty="0"/>
                        <a:t>理由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ja-JP" sz="20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173068"/>
                  </a:ext>
                </a:extLst>
              </a:tr>
              <a:tr h="1041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評価のために必要な情報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3598185"/>
                  </a:ext>
                </a:extLst>
              </a:tr>
              <a:tr h="13989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a:t>「表明」を</a:t>
                      </a:r>
                      <a:r>
                        <a:rPr kumimoji="1" lang="ja-JP" altLang="en-US" sz="2000" dirty="0"/>
                        <a:t>高めるためにできる支援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ja-JP" sz="200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108448"/>
                  </a:ext>
                </a:extLst>
              </a:tr>
            </a:tbl>
          </a:graphicData>
        </a:graphic>
      </p:graphicFrame>
    </p:spTree>
    <p:extLst>
      <p:ext uri="{BB962C8B-B14F-4D97-AF65-F5344CB8AC3E}">
        <p14:creationId xmlns:p14="http://schemas.microsoft.com/office/powerpoint/2010/main" val="792267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86761A-BD96-9B4E-98B5-C8714A5B36B1}"/>
              </a:ext>
            </a:extLst>
          </p:cNvPr>
          <p:cNvSpPr>
            <a:spLocks noGrp="1"/>
          </p:cNvSpPr>
          <p:nvPr>
            <p:ph type="title"/>
          </p:nvPr>
        </p:nvSpPr>
        <p:spPr/>
        <p:txBody>
          <a:bodyPr/>
          <a:lstStyle/>
          <a:p>
            <a:r>
              <a:rPr kumimoji="1" lang="en-US" altLang="ja-JP" dirty="0"/>
              <a:t>Step2…</a:t>
            </a:r>
            <a:endParaRPr kumimoji="1" lang="ja-JP" altLang="en-US"/>
          </a:p>
        </p:txBody>
      </p:sp>
      <p:sp>
        <p:nvSpPr>
          <p:cNvPr id="3" name="コンテンツ プレースホルダー 2">
            <a:extLst>
              <a:ext uri="{FF2B5EF4-FFF2-40B4-BE49-F238E27FC236}">
                <a16:creationId xmlns:a16="http://schemas.microsoft.com/office/drawing/2014/main" id="{438CA850-3D80-0042-8AFD-FCF9911C891E}"/>
              </a:ext>
            </a:extLst>
          </p:cNvPr>
          <p:cNvSpPr>
            <a:spLocks noGrp="1"/>
          </p:cNvSpPr>
          <p:nvPr>
            <p:ph idx="1"/>
          </p:nvPr>
        </p:nvSpPr>
        <p:spPr/>
        <p:txBody>
          <a:bodyPr>
            <a:normAutofit/>
          </a:bodyPr>
          <a:lstStyle/>
          <a:p>
            <a:r>
              <a:rPr lang="ja-JP" altLang="en-US" sz="2800"/>
              <a:t>本人と医療者が相互に何を伝えるべきか、何を知るべきかという観点から、２つの動画でのやり取りの違いについて話し合ってください。</a:t>
            </a:r>
          </a:p>
          <a:p>
            <a:endParaRPr lang="ja-JP" altLang="en-US" sz="2400"/>
          </a:p>
          <a:p>
            <a:endParaRPr lang="ja-JP" altLang="en-US" sz="2400"/>
          </a:p>
          <a:p>
            <a:pPr marL="0" indent="0">
              <a:buNone/>
            </a:pPr>
            <a:endParaRPr lang="en-US" altLang="ja-JP" sz="2000" dirty="0"/>
          </a:p>
          <a:p>
            <a:pPr marL="0" indent="0">
              <a:buNone/>
            </a:pPr>
            <a:endParaRPr lang="ja-JP" altLang="en-US" sz="2000"/>
          </a:p>
          <a:p>
            <a:endParaRPr lang="en-US" altLang="ja-JP" sz="2000" dirty="0"/>
          </a:p>
          <a:p>
            <a:endParaRPr lang="ja-JP" altLang="en-US" sz="2000"/>
          </a:p>
          <a:p>
            <a:endParaRPr lang="ja-JP" altLang="en-US" sz="2000"/>
          </a:p>
          <a:p>
            <a:endParaRPr lang="ja-JP" altLang="en-US" sz="2000"/>
          </a:p>
          <a:p>
            <a:endParaRPr lang="ja-JP" altLang="en-US" sz="2000"/>
          </a:p>
          <a:p>
            <a:endParaRPr lang="ja-JP" altLang="en-US"/>
          </a:p>
          <a:p>
            <a:endParaRPr kumimoji="1" lang="ja-JP" altLang="en-US"/>
          </a:p>
        </p:txBody>
      </p:sp>
    </p:spTree>
    <p:extLst>
      <p:ext uri="{BB962C8B-B14F-4D97-AF65-F5344CB8AC3E}">
        <p14:creationId xmlns:p14="http://schemas.microsoft.com/office/powerpoint/2010/main" val="40712161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21646</TotalTime>
  <Words>1137</Words>
  <Application>Microsoft Office PowerPoint</Application>
  <PresentationFormat>画面に合わせる (4:3)</PresentationFormat>
  <Paragraphs>149</Paragraphs>
  <Slides>14</Slides>
  <Notes>10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14</vt:i4>
      </vt:variant>
    </vt:vector>
  </HeadingPairs>
  <TitlesOfParts>
    <vt:vector size="26" baseType="lpstr">
      <vt:lpstr>ＭＳ Ｐゴシック</vt:lpstr>
      <vt:lpstr>ＭＳ Ｐゴシック</vt:lpstr>
      <vt:lpstr>MS Mincho</vt:lpstr>
      <vt:lpstr>Meiryo</vt:lpstr>
      <vt:lpstr>Meiryo</vt:lpstr>
      <vt:lpstr>Yu Gothic</vt:lpstr>
      <vt:lpstr>Arial</vt:lpstr>
      <vt:lpstr>Calibri</vt:lpstr>
      <vt:lpstr>Candara</vt:lpstr>
      <vt:lpstr>Century</vt:lpstr>
      <vt:lpstr>Wingdings</vt:lpstr>
      <vt:lpstr>Office ​​テーマ</vt:lpstr>
      <vt:lpstr>E-FIELD Education For Implementing End-of-Life Discussion</vt:lpstr>
      <vt:lpstr>アイス・ブレイキング</vt:lpstr>
      <vt:lpstr>アイスブレーキング 司会・書記・発表者を決めてください</vt:lpstr>
      <vt:lpstr>Step1:本人の意思決定する力を考える </vt:lpstr>
      <vt:lpstr>Step1 本人の意思決定する力を考える「理解」 </vt:lpstr>
      <vt:lpstr>Step1 本人の意思決定する力を考える「認識」 </vt:lpstr>
      <vt:lpstr>Step1 本人の意思決定する力を考える「論理的思考」 </vt:lpstr>
      <vt:lpstr>Step1 本人の意思決定する力を考える「表明」 </vt:lpstr>
      <vt:lpstr>Step2…</vt:lpstr>
      <vt:lpstr>…Step2</vt:lpstr>
      <vt:lpstr>Step 3.4 グループワーク</vt:lpstr>
      <vt:lpstr>PowerPoint プレゼンテーション</vt:lpstr>
      <vt:lpstr>① 楠木さんが大切にしたいこと, その根拠となる情報</vt:lpstr>
      <vt:lpstr>③楠木さんの推定意思をより確かなものにするために、 医療・ケアチームとしてどのような関わりができますか？</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Yoshiyuki</dc:creator>
  <cp:lastModifiedBy>Megumi KISHINO</cp:lastModifiedBy>
  <cp:revision>113</cp:revision>
  <cp:lastPrinted>2016-07-18T19:58:43Z</cp:lastPrinted>
  <dcterms:created xsi:type="dcterms:W3CDTF">2014-02-09T00:17:06Z</dcterms:created>
  <dcterms:modified xsi:type="dcterms:W3CDTF">2020-09-24T21:08:07Z</dcterms:modified>
</cp:coreProperties>
</file>